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8"/>
  </p:notesMasterIdLst>
  <p:handoutMasterIdLst>
    <p:handoutMasterId r:id="rId39"/>
  </p:handoutMasterIdLst>
  <p:sldIdLst>
    <p:sldId id="1309" r:id="rId7"/>
    <p:sldId id="1379" r:id="rId8"/>
    <p:sldId id="1365" r:id="rId9"/>
    <p:sldId id="1371" r:id="rId10"/>
    <p:sldId id="1372" r:id="rId11"/>
    <p:sldId id="1373" r:id="rId12"/>
    <p:sldId id="1381" r:id="rId13"/>
    <p:sldId id="1380" r:id="rId14"/>
    <p:sldId id="1382" r:id="rId15"/>
    <p:sldId id="1383" r:id="rId16"/>
    <p:sldId id="1384" r:id="rId17"/>
    <p:sldId id="1366" r:id="rId18"/>
    <p:sldId id="1367" r:id="rId19"/>
    <p:sldId id="1368" r:id="rId20"/>
    <p:sldId id="1369" r:id="rId21"/>
    <p:sldId id="1370" r:id="rId22"/>
    <p:sldId id="1342" r:id="rId23"/>
    <p:sldId id="1364" r:id="rId24"/>
    <p:sldId id="1363" r:id="rId25"/>
    <p:sldId id="1361" r:id="rId26"/>
    <p:sldId id="1359" r:id="rId27"/>
    <p:sldId id="1360" r:id="rId28"/>
    <p:sldId id="1362" r:id="rId29"/>
    <p:sldId id="1378" r:id="rId30"/>
    <p:sldId id="1347" r:id="rId31"/>
    <p:sldId id="1354" r:id="rId32"/>
    <p:sldId id="1355" r:id="rId33"/>
    <p:sldId id="1356" r:id="rId34"/>
    <p:sldId id="1357" r:id="rId35"/>
    <p:sldId id="1358" r:id="rId36"/>
    <p:sldId id="1353" r:id="rId37"/>
  </p:sldIdLst>
  <p:sldSz cx="12436475" cy="6994525"/>
  <p:notesSz cx="6858000" cy="9144000"/>
  <p:custDataLst>
    <p:tags r:id="rId4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79"/>
            <p14:sldId id="1365"/>
            <p14:sldId id="1371"/>
            <p14:sldId id="1372"/>
            <p14:sldId id="1373"/>
            <p14:sldId id="1381"/>
            <p14:sldId id="1380"/>
            <p14:sldId id="1382"/>
            <p14:sldId id="1383"/>
            <p14:sldId id="1384"/>
            <p14:sldId id="1366"/>
            <p14:sldId id="1367"/>
            <p14:sldId id="1368"/>
            <p14:sldId id="1369"/>
            <p14:sldId id="1370"/>
            <p14:sldId id="1342"/>
          </p14:sldIdLst>
        </p14:section>
        <p14:section name="Intro - X minutes" id="{262DF92D-807A-457B-83EF-C53B8BA76377}">
          <p14:sldIdLst>
            <p14:sldId id="1364"/>
            <p14:sldId id="1363"/>
            <p14:sldId id="1361"/>
            <p14:sldId id="1359"/>
            <p14:sldId id="1360"/>
            <p14:sldId id="1362"/>
            <p14:sldId id="1378"/>
          </p14:sldIdLst>
        </p14:section>
        <p14:section name="Untitled Section" id="{2F881FF2-773A-4FA9-8076-D4A28DB643D9}">
          <p14:sldIdLst>
            <p14:sldId id="1347"/>
            <p14:sldId id="1354"/>
            <p14:sldId id="1355"/>
            <p14:sldId id="1356"/>
            <p14:sldId id="1357"/>
            <p14:sldId id="1358"/>
            <p14:sldId id="1353"/>
          </p14:sldIdLst>
        </p14:section>
        <p14:section name="Summary - X minutes" id="{533727F8-8CBB-4FFC-B2EF-0A1C86DB663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C3E50"/>
    <a:srgbClr val="F9F9F9"/>
    <a:srgbClr val="C35EA4"/>
    <a:srgbClr val="525252"/>
    <a:srgbClr val="BAD80A"/>
    <a:srgbClr val="737373"/>
    <a:srgbClr val="FFFFFF"/>
    <a:srgbClr val="767676"/>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054" autoAdjust="0"/>
    <p:restoredTop sz="60379" autoAdjust="0"/>
  </p:normalViewPr>
  <p:slideViewPr>
    <p:cSldViewPr>
      <p:cViewPr varScale="1">
        <p:scale>
          <a:sx n="69" d="100"/>
          <a:sy n="69" d="100"/>
        </p:scale>
        <p:origin x="66" y="3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Cloud Building Blocks</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7">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7">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7">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7">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CCB75381-B66D-4B20-8298-A5FD070AB22C}" destId="{16268D6F-1FBF-4F5B-93DA-7B7C16DB4419}" srcOrd="5"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6E306B21-63BD-4910-9FE8-8C6EF00B3C76}" type="presOf" srcId="{BC7CBCE7-B64C-4C75-A741-6CC83D221E3A}" destId="{37E22389-D950-4A26-A268-5C9A5A3CD82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298B135-70CE-4A8E-A77A-F97A6858BE88}" srcId="{98FA1FEA-193C-455F-BC82-D031D6A78B83}" destId="{4A55797A-8C92-4CA2-BDBD-DD59A49408A8}" srcOrd="0" destOrd="0" parTransId="{BC0DF799-ECB0-4098-AB06-091A343D06C0}" sibTransId="{B0326E5D-FD08-4DD1-BD3C-DAFEFEB4C6B2}"/>
    <dgm:cxn modelId="{3CD2EC5B-23F7-4B28-B998-0D7DDC22CD87}" srcId="{FAF27AE8-06DD-4446-8C08-04D22F1E8DE2}" destId="{7DC5F7BD-3CC0-4E13-9D86-95B3993232D1}" srcOrd="0" destOrd="0" parTransId="{721C77BA-4CE4-4B7D-AD5B-D60CF25D46D4}" sibTransId="{8CC2376B-AD45-44A2-8559-20AB408DD5BE}"/>
    <dgm:cxn modelId="{C558FE5D-9D40-4A97-A1E8-FAD7DD171601}" srcId="{16268D6F-1FBF-4F5B-93DA-7B7C16DB4419}" destId="{20B14FB0-0BE2-458F-B02B-7ACC0F8C5CBE}" srcOrd="0" destOrd="0" parTransId="{4F6D4800-441E-4ACC-94F9-A8CD1858F6C4}" sibTransId="{64165D6A-D628-4816-AA32-4448BFEB0787}"/>
    <dgm:cxn modelId="{AF1BEC68-E442-48D3-B0DB-D4B75270062D}" type="presOf" srcId="{4A55797A-8C92-4CA2-BDBD-DD59A49408A8}" destId="{68B4BBEF-B3B9-44EE-93CE-818230DA2604}"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7CA495CF-7549-455B-9CA1-EB4979A7DAF1}" type="presOf" srcId="{20B14FB0-0BE2-458F-B02B-7ACC0F8C5CBE}" destId="{E23F637E-9A4A-4AA5-98AE-66E97735DB4F}"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4B48B8E9-660F-4AE1-8563-6A3835C678EB}" srcId="{8072FA85-1F1D-4E2E-9ED3-9E9729269312}" destId="{BC7CBCE7-B64C-4C75-A741-6CC83D221E3A}" srcOrd="0" destOrd="0" parTransId="{B393B75B-0B04-47A2-89E5-81A0F79B7FED}" sibTransId="{98B28538-9EF3-48B2-8531-313965FAB8DF}"/>
    <dgm:cxn modelId="{96A048EA-712A-4B8B-BFE5-FFAEB03FC498}" type="presOf" srcId="{7DC5F7BD-3CC0-4E13-9D86-95B3993232D1}" destId="{E6420154-04FB-467D-88B8-1F7D05114D7E}"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7E5E93F6-652A-418E-9BE5-80E4DCF73807}" srcId="{CCB75381-B66D-4B20-8298-A5FD070AB22C}" destId="{98FA1FEA-193C-455F-BC82-D031D6A78B83}" srcOrd="6" destOrd="0" parTransId="{4D02B69D-4BFB-406D-BABC-58A651D2BD31}" sibTransId="{64AD9273-27D6-42CA-9606-2E8D96638389}"/>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2E426905-E13B-4321-8394-204F0DD94D64}" type="presOf" srcId="{1CF5DF33-87B5-4E4E-AA3D-3AAB51BBEAF4}" destId="{03632F8B-4E93-4840-9E4E-68F53BBC5873}"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D6D75707-1FF8-4884-910B-2E14BEC0842B}" srcId="{8072FA85-1F1D-4E2E-9ED3-9E9729269312}" destId="{16268D6F-1FBF-4F5B-93DA-7B7C16DB4419}" srcOrd="0" destOrd="0" parTransId="{D62585A0-4FAE-40C0-89E0-82356A8DBF27}" sibTransId="{C1E3ECAD-14AE-457E-AA60-908D3B165065}"/>
    <dgm:cxn modelId="{7ED99E10-2C83-45F5-8D7B-3F580B16288E}" srcId="{CCB75381-B66D-4B20-8298-A5FD070AB22C}" destId="{7B3DB122-1D8E-4822-ADCD-16B4D4E14E42}" srcOrd="2" destOrd="0" parTransId="{75EC45A3-1D1D-48C9-BF47-CB60F9C6623F}" sibTransId="{2851B0A7-5F5A-45AF-9490-3367702A5D85}"/>
    <dgm:cxn modelId="{70804612-C34C-41A6-9DA0-39B2C2EAD8CB}" type="presOf" srcId="{AFDBFF0B-7F98-4C3B-9485-18B15960BBEE}" destId="{221D5F81-3BC4-4811-940D-8B1BBEDB27DE}"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9ED57F24-3A9A-4F5E-BB62-86912E7063B2}" type="presOf" srcId="{132639D9-7817-45F6-AEFB-CD6A63413582}" destId="{855CB823-9B0A-44F5-93DF-71A72EAFEDC3}"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4C97EAB-D53F-4024-95EF-7A4A2A8E07B3}" type="presOf" srcId="{FC3D354A-EBE1-4774-AB56-0B9FF30BED09}" destId="{735907E8-CD71-421F-8950-285DC6511AD6}" srcOrd="0" destOrd="0" presId="urn:microsoft.com/office/officeart/2005/8/layout/vList5"/>
    <dgm:cxn modelId="{33B3C1BD-D5DD-4743-AEB5-BF102D7417A5}" srcId="{CCB75381-B66D-4B20-8298-A5FD070AB22C}" destId="{FAF27AE8-06DD-4446-8C08-04D22F1E8DE2}" srcOrd="1" destOrd="0" parTransId="{C3E9D8E5-FF43-4EE3-9F20-3FBF7E9CFC80}" sibTransId="{A79BDEF5-AB57-435B-833F-5DAB541E05D9}"/>
    <dgm:cxn modelId="{C13073C1-018D-4689-92D0-C57E2DBFF222}" srcId="{7B3DB122-1D8E-4822-ADCD-16B4D4E14E42}" destId="{E6154748-05AB-4B57-A334-AC886BBDAA91}" srcOrd="0" destOrd="0" parTransId="{C37A14E3-FBD2-4DCF-B2AE-D85276CBFF5D}" sibTransId="{8D94650C-E9F5-4078-8262-33A0CA09A61A}"/>
    <dgm:cxn modelId="{5EEDF5C4-D44D-4E92-8F5D-FD74D6B98B2B}" srcId="{CCB75381-B66D-4B20-8298-A5FD070AB22C}" destId="{132639D9-7817-45F6-AEFB-CD6A63413582}" srcOrd="5" destOrd="0" parTransId="{B8E0FA2C-1CD4-48A6-85E5-6FA2212B29F4}" sibTransId="{DCAFE381-EF1A-4B8E-86DF-48DDB9BD3ABC}"/>
    <dgm:cxn modelId="{0F2BAFD8-DB72-4ED5-BCC2-C92F30F9D457}" srcId="{9F0B2B7E-A445-41E4-8304-BACDE1F08B70}" destId="{EF398454-E407-442E-8779-2A1D6C0CDD9C}" srcOrd="0" destOrd="0" parTransId="{E7D9BB19-EA0D-40AD-BFA3-A74CDD009642}" sibTransId="{CE3E07A8-27A8-4CE3-9A44-B5D3B72B60F5}"/>
    <dgm:cxn modelId="{5B9CADDB-EC8B-4081-8604-3D0BA2969018}" type="presOf" srcId="{E6154748-05AB-4B57-A334-AC886BBDAA91}" destId="{61247A71-DC9E-4A76-B169-395D763BB202}"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078EA4E9-17D1-4FD2-820E-A56076B08368}" srcId="{1CF5DF33-87B5-4E4E-AA3D-3AAB51BBEAF4}" destId="{FC3D354A-EBE1-4774-AB56-0B9FF30BED09}" srcOrd="0" destOrd="0" parTransId="{AF9A9549-6500-45DB-9602-F453FD4EE8D7}" sibTransId="{27A36833-2C4D-44B8-8DF5-43A6FADE4336}"/>
    <dgm:cxn modelId="{96A048EA-712A-4B8B-BFE5-FFAEB03FC498}" type="presOf" srcId="{7DC5F7BD-3CC0-4E13-9D86-95B3993232D1}" destId="{E6420154-04FB-467D-88B8-1F7D05114D7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10:15</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a:t>
          </a:r>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10:15 – 10:45</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10:45 – 11:00</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11:00 -11:30</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11:30 - 12:15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a:t>
          </a:r>
          <a:r>
            <a:rPr lang="en-US" sz="2400" b="0" i="0" u="none" dirty="0"/>
            <a:t>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12:15 -1:00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1:00 - 2:00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2:00 - 2:15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2:15 - 3:15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a:t>
          </a:r>
          <a:r>
            <a:rPr lang="en-US" sz="2400" b="0" i="0" u="none" dirty="0"/>
            <a:t> + Demos</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3:15 - 4:45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75342C07-666E-4E3D-AECF-28FD41A32181}" srcId="{CCB75381-B66D-4B20-8298-A5FD070AB22C}" destId="{02C38A57-573F-41EC-B204-13AC764E360E}" srcOrd="5" destOrd="0" parTransId="{0E577D1C-25F1-4267-BE9D-37F168869956}" sibTransId="{DEF0C6FE-EAC7-46C9-AB73-15E08891C7B5}"/>
    <dgm:cxn modelId="{6586920F-349A-45E3-8BFC-E44784D8D16F}" type="presOf" srcId="{7F14D543-64AC-4DC2-BD65-05EA502C3A39}" destId="{45F3B3F6-2CED-45D8-B6E2-0409440DA4C3}" srcOrd="0" destOrd="0" presId="urn:microsoft.com/office/officeart/2005/8/layout/vList5"/>
    <dgm:cxn modelId="{D9FA4620-43D2-4FEF-AC27-F8AE8178A174}" srcId="{CCB75381-B66D-4B20-8298-A5FD070AB22C}" destId="{9A28830A-EC42-40F9-8E14-CF70637D1A76}" srcOrd="11" destOrd="0" parTransId="{71065D94-717E-45B5-8739-0FF40AE3C42A}" sibTransId="{51B2B0F2-D638-4DF5-90F0-886A6265E989}"/>
    <dgm:cxn modelId="{5F94E221-444D-4C0F-A880-7BB280139F5F}" srcId="{CCB75381-B66D-4B20-8298-A5FD070AB22C}" destId="{9F0B2B7E-A445-41E4-8304-BACDE1F08B70}" srcOrd="0" destOrd="0" parTransId="{149B9860-E902-4D08-823D-A454C45A0165}" sibTransId="{E1BECD42-1710-4068-A3A8-0907A4291122}"/>
    <dgm:cxn modelId="{070C2224-0169-4653-AB3C-55D11E6235EA}" type="presOf" srcId="{591EF917-983B-47C5-8C06-8A86F5AA62C8}" destId="{0EF06FAD-3524-4BD1-B078-697A8FAE965D}"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4EDE232A-6012-4C2A-B654-27AD46AE18FB}" type="presOf" srcId="{CB8B6AAF-6FB9-457B-BE3B-1957D9E18F53}" destId="{80AC146E-A9F7-4B60-B06C-7F0E6092BDB4}"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2F62553E-77AC-4DD1-9C59-1732F058CC67}" srcId="{CCB75381-B66D-4B20-8298-A5FD070AB22C}" destId="{57BC5268-F6FE-4BD9-BC33-92BB62190DAB}" srcOrd="4" destOrd="0" parTransId="{8B1EB986-BE0F-402F-A113-B4DF7744CA6E}" sibTransId="{B6E3F47A-1B82-46C0-9D09-3816B93A339F}"/>
    <dgm:cxn modelId="{85FBF960-791D-45FA-B603-F9806D436CCE}" srcId="{02C38A57-573F-41EC-B204-13AC764E360E}" destId="{130563A8-8AFA-4873-A379-1C4EFD20928C}" srcOrd="0" destOrd="0" parTransId="{9749E3E0-3BB0-4DE6-B851-284757582D81}" sibTransId="{1F8FE404-DEF9-48DD-9F47-5EF6EC5B5520}"/>
    <dgm:cxn modelId="{38DA0241-2569-4F97-8B73-00837DAE3192}" srcId="{CCB75381-B66D-4B20-8298-A5FD070AB22C}" destId="{0AAA634C-49A9-4601-9886-C522AC9707DF}" srcOrd="10" destOrd="0" parTransId="{0666C81F-2B5E-4A82-A092-B6F7D5D32848}" sibTransId="{F1E13ECC-4D7E-4F2F-AA12-D5EE26111D87}"/>
    <dgm:cxn modelId="{0D80E966-50E3-40A8-8F55-3DE60361678A}" type="presOf" srcId="{77BB74A2-3D49-48AD-A2AA-DD45F45FEC72}" destId="{D43E34EF-5CE0-465E-BECF-EAD8EAC9838E}"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948CC94B-BE3C-4194-B69F-86ABC8BB4666}" type="presOf" srcId="{9A28830A-EC42-40F9-8E14-CF70637D1A76}" destId="{4402A6D0-E73F-47D7-AFAB-86D03A52490D}"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67C16753-411E-4574-9F46-F8E6B48B8F95}" type="presOf" srcId="{CCB75381-B66D-4B20-8298-A5FD070AB22C}" destId="{E03513B6-B757-4D79-B241-089506EEB20F}" srcOrd="0" destOrd="0" presId="urn:microsoft.com/office/officeart/2005/8/layout/vList5"/>
    <dgm:cxn modelId="{1936D454-E6DF-44DA-BEBB-4930ACAB4837}" type="presOf" srcId="{000AF8C9-6088-41E7-914D-1B594F4075E7}" destId="{156A4FBD-5C59-4C21-B9DB-EA5715FD3136}"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F8881057-B62D-41C5-BFB3-0C267F3F9A25}" type="presOf" srcId="{A85776AF-68B1-4751-9647-8435B9DAAF6D}" destId="{FC331AB9-0D83-4CC7-9D27-73A841AB883D}"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3C78547B-B17B-4C93-901F-2881828E2528}" type="presOf" srcId="{A266C618-27D0-4C5F-B7C9-446E3A5DFF94}" destId="{400F7EFE-C693-404B-97E3-2D2B46DCED50}" srcOrd="0" destOrd="0" presId="urn:microsoft.com/office/officeart/2005/8/layout/vList5"/>
    <dgm:cxn modelId="{456F7882-3166-40D1-84C5-BE51DBDF5760}" srcId="{CCB75381-B66D-4B20-8298-A5FD070AB22C}" destId="{3912455F-7E2C-436E-BFA3-E53E483D42C7}" srcOrd="1" destOrd="0" parTransId="{7FB59202-62D3-4747-BC26-7D8505D844D1}" sibTransId="{7C48392E-7F54-44BE-B2C9-B04B739682BA}"/>
    <dgm:cxn modelId="{033B7588-068B-4C1C-A192-684C35C8FC45}" srcId="{9A28830A-EC42-40F9-8E14-CF70637D1A76}" destId="{000AF8C9-6088-41E7-914D-1B594F4075E7}" srcOrd="0" destOrd="0" parTransId="{BCE3C775-BCC0-4BA4-BF58-56B09DC51C98}" sibTransId="{5D13A44C-27E4-456E-A1F1-0AC9AC4733A9}"/>
    <dgm:cxn modelId="{034DA899-8E02-4D47-8E58-876CFFF6ABBB}" srcId="{0AAA634C-49A9-4601-9886-C522AC9707DF}" destId="{81539807-E286-49F5-B693-C1735F67FD87}" srcOrd="0" destOrd="0" parTransId="{E67BF368-A616-4B13-9410-49FB1B7698B9}" sibTransId="{44A6C845-D1CB-4EF4-911C-32122DB2677C}"/>
    <dgm:cxn modelId="{035B839A-88E8-4598-88E6-F9799143C1D1}" type="presOf" srcId="{02C38A57-573F-41EC-B204-13AC764E360E}" destId="{9BE55685-5B91-4ED0-A3F3-E0AFDD677C54}"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2E45DD9F-C163-4E0B-84FB-50A8D03BDB7D}" srcId="{CCB75381-B66D-4B20-8298-A5FD070AB22C}" destId="{EC7A42D0-E98A-48B2-B6F1-C856870C9A56}" srcOrd="6" destOrd="0" parTransId="{3016F0CB-F9AB-4C78-AD81-3775B3170B17}" sibTransId="{0E0E40C6-F041-4BEC-84E8-53C150B80A67}"/>
    <dgm:cxn modelId="{D8BDC5A2-249F-46FE-8296-2E505E1AB27A}" srcId="{CCB75381-B66D-4B20-8298-A5FD070AB22C}" destId="{E1AF72BC-0CC7-488C-9FDB-8B6B707BDFCB}" srcOrd="3" destOrd="0" parTransId="{42A4C684-C530-4CAA-A14D-9258BA80D793}" sibTransId="{141125C2-0820-4920-9DA2-8E2BD393E4F6}"/>
    <dgm:cxn modelId="{3A3829A3-EF4F-4C7A-9391-7DD36661EAC3}" type="presOf" srcId="{75BEEE2A-01A0-4876-93E8-699BE9C41E4E}" destId="{E12892D9-F98F-4E4E-B9C8-0D972EE87560}" srcOrd="0" destOrd="0" presId="urn:microsoft.com/office/officeart/2005/8/layout/vList5"/>
    <dgm:cxn modelId="{37C34DAF-21ED-499B-B0EC-52218D78FB3F}" srcId="{3912455F-7E2C-436E-BFA3-E53E483D42C7}" destId="{DB282EAE-C338-443B-AE78-F073BB9663BE}" srcOrd="0" destOrd="0" parTransId="{618445B9-E416-4FD3-898E-AC512684445E}" sibTransId="{F28BEF30-0205-4CAC-90E0-CF17CAD8222E}"/>
    <dgm:cxn modelId="{4BE407B5-4387-4004-BEB2-0B044F2CBD8B}" srcId="{EC7A42D0-E98A-48B2-B6F1-C856870C9A56}" destId="{A266C618-27D0-4C5F-B7C9-446E3A5DFF94}" srcOrd="0" destOrd="0" parTransId="{34726315-AA5C-4654-8131-450B889E4563}" sibTransId="{EF344BB1-EAD9-4724-9C2A-08766C8871F2}"/>
    <dgm:cxn modelId="{4D84B0BB-4811-4C6F-B129-D39C27732F78}" srcId="{2D71E925-A8AF-43B5-B979-BDE3983F2A65}" destId="{77BB74A2-3D49-48AD-A2AA-DD45F45FEC72}" srcOrd="0" destOrd="0" parTransId="{30E06841-9FD6-4638-A2F9-D8225570C395}" sibTransId="{11890B66-6449-4D3E-A146-9733F71B89B2}"/>
    <dgm:cxn modelId="{5BB1B6C1-15FD-4310-94F7-9D2237C39F84}" srcId="{57BC5268-F6FE-4BD9-BC33-92BB62190DAB}" destId="{A50C8847-BCBB-4339-AD63-FA4A368C7973}" srcOrd="0" destOrd="0" parTransId="{7F695F4C-51B5-4E1B-BC31-2CE3E22943F1}" sibTransId="{E556C9B4-2E07-4CD2-914B-033EB2A1FF62}"/>
    <dgm:cxn modelId="{C69573CA-97B1-443B-A6CE-C5157ABE4AD2}" srcId="{CCB75381-B66D-4B20-8298-A5FD070AB22C}" destId="{2D71E925-A8AF-43B5-B979-BDE3983F2A65}" srcOrd="7" destOrd="0" parTransId="{67DDE4FC-53C0-477C-92E6-017C5D7EB832}" sibTransId="{8B1B7467-613F-4E8F-88EB-4053FB2C86A6}"/>
    <dgm:cxn modelId="{E1DDEACF-3B31-4133-BA90-0358DBA1AF76}" type="presOf" srcId="{57BC5268-F6FE-4BD9-BC33-92BB62190DAB}" destId="{350959BE-A20B-4B1B-9A79-239BC65E6964}" srcOrd="0" destOrd="0" presId="urn:microsoft.com/office/officeart/2005/8/layout/vList5"/>
    <dgm:cxn modelId="{0A46A8D6-55D4-444C-B330-4930836DCEEA}" type="presOf" srcId="{3912455F-7E2C-436E-BFA3-E53E483D42C7}" destId="{8FF1422C-FB3D-4E40-B9AA-2876EA0039EA}"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0F0F7BE1-1B57-4040-B8C1-A9F69924803C}" type="presOf" srcId="{A50C8847-BCBB-4339-AD63-FA4A368C7973}" destId="{E27862F7-10C7-472B-87FB-B72257CD730B}"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5BCB81E6-F6C2-4E9E-BDAA-330FD1BC2BFB}" srcId="{E1AF72BC-0CC7-488C-9FDB-8B6B707BDFCB}" destId="{75BEEE2A-01A0-4876-93E8-699BE9C41E4E}" srcOrd="0" destOrd="0" parTransId="{D719DBCC-417E-4E0E-A631-0D333D10FDF2}" sibTransId="{DCFFCB17-705A-42C4-85D7-46AA0189BC85}"/>
    <dgm:cxn modelId="{B8CD81E9-B8E9-4DB5-9172-8B02F66128E7}" type="presOf" srcId="{33A6432D-E9CC-4E79-9DF2-4341E63D29FA}" destId="{B33B9E8A-E9A9-4A69-9E54-CDC82E49B1FD}" srcOrd="0" destOrd="0" presId="urn:microsoft.com/office/officeart/2005/8/layout/vList5"/>
    <dgm:cxn modelId="{3C6FCBEA-3873-483D-94CF-91C708DCA435}" type="presOf" srcId="{2D71E925-A8AF-43B5-B979-BDE3983F2A65}" destId="{FBCD6E4D-02F9-4B96-B891-81E6D680DC0C}" srcOrd="0" destOrd="0" presId="urn:microsoft.com/office/officeart/2005/8/layout/vList5"/>
    <dgm:cxn modelId="{602F74EE-8C29-40B9-8766-28CAFD552D3E}" type="presOf" srcId="{DB282EAE-C338-443B-AE78-F073BB9663BE}" destId="{0F76540A-83A1-43AF-A915-E9CCF31AD761}" srcOrd="0" destOrd="0" presId="urn:microsoft.com/office/officeart/2005/8/layout/vList5"/>
    <dgm:cxn modelId="{5A55CCF0-8B93-458E-B7B8-66D668B3960D}" type="presOf" srcId="{EC7A42D0-E98A-48B2-B6F1-C856870C9A56}" destId="{A22C4155-616D-4F4C-A223-723BEA428ED7}"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FEA3A7F7-BDB0-4A4B-9A78-7CC5886AF8B6}" type="presOf" srcId="{0EB97EAF-E203-44BA-B335-6E82AA848447}" destId="{4F72D66B-A8F6-4DB6-8FBA-070AAE1CF9E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DevOps with </a:t>
          </a:r>
          <a:r>
            <a:rPr lang="en-US" sz="2400" b="0" i="0" u="none"/>
            <a:t>Azure Services + </a:t>
          </a:r>
          <a:r>
            <a:rPr lang="en-US" sz="2400" b="0" i="0" u="none" dirty="0"/>
            <a:t>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3C786015-1874-4A77-9AF6-EC44C4E9113E}">
      <dgm:prSet/>
      <dgm:spPr/>
      <dgm:t>
        <a:bodyPr/>
        <a:lstStyle/>
        <a:p>
          <a:r>
            <a:rPr lang="en-US" b="0" i="0" u="none" dirty="0"/>
            <a:t>3:00 - 4:00</a:t>
          </a:r>
          <a:endParaRPr lang="en-US" dirty="0"/>
        </a:p>
      </dgm:t>
    </dgm:pt>
    <dgm:pt modelId="{39EB3DB3-E204-4C84-BAC8-6D524D6CDED1}" type="sibTrans" cxnId="{F3697665-C2A0-42C9-82EF-A5C003EDA9F9}">
      <dgm:prSet/>
      <dgm:spPr/>
      <dgm:t>
        <a:bodyPr/>
        <a:lstStyle/>
        <a:p>
          <a:endParaRPr lang="en-US"/>
        </a:p>
      </dgm:t>
    </dgm:pt>
    <dgm:pt modelId="{505F302E-B8F4-401A-9B8A-0364B151D74B}" type="parTrans" cxnId="{F3697665-C2A0-42C9-82EF-A5C003EDA9F9}">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9AB1B006-7338-4F08-B21D-C811402B0BAE}" type="sibTrans" cxnId="{9FC1933A-46FE-4D69-A71F-59A5218AA013}">
      <dgm:prSet/>
      <dgm:spPr/>
      <dgm:t>
        <a:bodyPr/>
        <a:lstStyle/>
        <a:p>
          <a:endParaRPr lang="en-US"/>
        </a:p>
      </dgm:t>
    </dgm:pt>
    <dgm:pt modelId="{FA18F900-8909-499B-9008-9CF4BC3DC30D}" type="parTrans" cxnId="{9FC1933A-46FE-4D69-A71F-59A5218AA013}">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15F562C2-97B0-468A-A712-3EB6B4FB7402}" type="sibTrans" cxnId="{0CCEE4B4-EF81-455F-ABBE-11BB0AFBBCF9}">
      <dgm:prSet/>
      <dgm:spPr/>
      <dgm:t>
        <a:bodyPr/>
        <a:lstStyle/>
        <a:p>
          <a:endParaRPr lang="en-US"/>
        </a:p>
      </dgm:t>
    </dgm:pt>
    <dgm:pt modelId="{F1360061-4618-47C4-991B-38D1382ED9B9}" type="parTrans" cxnId="{0CCEE4B4-EF81-455F-ABBE-11BB0AFBBCF9}">
      <dgm:prSet/>
      <dgm:spPr/>
      <dgm:t>
        <a:bodyPr/>
        <a:lstStyle/>
        <a:p>
          <a:endParaRPr lang="en-US"/>
        </a:p>
      </dgm:t>
    </dgm:pt>
    <dgm:pt modelId="{0A36482D-0ABF-4D93-A114-AA40B13E43F9}">
      <dgm:prSet/>
      <dgm:spPr/>
      <dgm:t>
        <a:bodyPr/>
        <a:lstStyle/>
        <a:p>
          <a:r>
            <a:rPr lang="fr-FR" b="0" i="0" u="none" dirty="0"/>
            <a:t>4:00 - 4:45</a:t>
          </a:r>
          <a:endParaRPr lang="fr-FR" dirty="0"/>
        </a:p>
      </dgm:t>
    </dgm:pt>
    <dgm:pt modelId="{B12D2F7C-5A66-4EFE-A84B-D09CCA129D13}" type="sibTrans" cxnId="{386FABD9-DDF8-49D2-9891-BA144DF1BC67}">
      <dgm:prSet/>
      <dgm:spPr/>
      <dgm:t>
        <a:bodyPr/>
        <a:lstStyle/>
        <a:p>
          <a:endParaRPr lang="en-US"/>
        </a:p>
      </dgm:t>
    </dgm:pt>
    <dgm:pt modelId="{29398887-733C-4682-9592-E9B1531ED5D6}" type="parTrans" cxnId="{386FABD9-DDF8-49D2-9891-BA144DF1BC67}">
      <dgm:prSet/>
      <dgm:spPr/>
      <dgm:t>
        <a:bodyPr/>
        <a:lstStyle/>
        <a:p>
          <a:endParaRPr lang="en-US"/>
        </a:p>
      </dgm:t>
    </dgm:pt>
    <dgm:pt modelId="{66B5CBB4-F312-4A99-8AB9-7A124E3B65A7}">
      <dgm:prSet custT="1"/>
      <dgm:spPr/>
      <dgm:t>
        <a:bodyPr/>
        <a:lstStyle/>
        <a:p>
          <a:pPr>
            <a:buNone/>
          </a:pPr>
          <a:r>
            <a:rPr lang="fr-FR" sz="2400" b="0" i="0" u="none" dirty="0"/>
            <a:t>Cloud Building Blocks Containers (Docker, ACS) and </a:t>
          </a:r>
          <a:r>
            <a:rPr lang="fr-FR" sz="2400" b="0" i="0" u="none" dirty="0" err="1"/>
            <a:t>other</a:t>
          </a:r>
          <a:endParaRPr lang="fr-FR" sz="2400" dirty="0"/>
        </a:p>
      </dgm:t>
    </dgm:pt>
    <dgm:pt modelId="{702E1FAE-9CF7-40FD-8D4C-58A705AF8006}" type="sibTrans" cxnId="{C240B007-C6B7-414E-BA5B-2B87838E1F49}">
      <dgm:prSet/>
      <dgm:spPr/>
      <dgm:t>
        <a:bodyPr/>
        <a:lstStyle/>
        <a:p>
          <a:endParaRPr lang="en-US"/>
        </a:p>
      </dgm:t>
    </dgm:pt>
    <dgm:pt modelId="{3D27B434-2FC2-4345-A3DE-004A3A2F08BE}" type="parTrans" cxnId="{C240B007-C6B7-414E-BA5B-2B87838E1F49}">
      <dgm:prSet/>
      <dgm:spPr/>
      <dgm:t>
        <a:bodyPr/>
        <a:lstStyle/>
        <a:p>
          <a:endParaRPr lang="en-US"/>
        </a:p>
      </dgm:t>
    </dgm:pt>
    <dgm:pt modelId="{D190EBBA-0C2A-4B23-8F3D-4248C5A0FEBA}">
      <dgm:prSet custT="1"/>
      <dgm:spPr/>
      <dgm:t>
        <a:bodyPr/>
        <a:lstStyle/>
        <a:p>
          <a:pPr>
            <a:buNone/>
          </a:pPr>
          <a:r>
            <a:rPr lang="pt-BR" b="0" i="0" u="none" dirty="0"/>
            <a:t>4:45 - 5:00</a:t>
          </a:r>
          <a:endParaRPr lang="fr-FR" sz="2400" dirty="0"/>
        </a:p>
      </dgm:t>
    </dgm:pt>
    <dgm:pt modelId="{3C25B5C2-3EC3-4CEB-A8FE-B0B07AB81650}" type="parTrans" cxnId="{79BC7A28-72EA-4FDC-BEE8-079F6EE376CC}">
      <dgm:prSet/>
      <dgm:spPr/>
      <dgm:t>
        <a:bodyPr/>
        <a:lstStyle/>
        <a:p>
          <a:endParaRPr lang="de-DE"/>
        </a:p>
      </dgm:t>
    </dgm:pt>
    <dgm:pt modelId="{BA232A61-4532-4A1B-8767-414B1095D3E9}" type="sibTrans" cxnId="{79BC7A28-72EA-4FDC-BEE8-079F6EE376CC}">
      <dgm:prSet/>
      <dgm:spPr/>
      <dgm:t>
        <a:bodyPr/>
        <a:lstStyle/>
        <a:p>
          <a:endParaRPr lang="de-DE"/>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2"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2"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2"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2"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2"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2"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2"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2"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2"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2"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2"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2"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2"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2"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2"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2"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2"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2"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2"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2"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2"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2" custScaleX="117310">
        <dgm:presLayoutVars>
          <dgm:bulletEnabled val="1"/>
        </dgm:presLayoutVars>
      </dgm:prSet>
      <dgm:spPr/>
    </dgm:pt>
    <dgm:pt modelId="{5E481046-BDB3-45DA-8471-24E9D25D7FE0}" type="pres">
      <dgm:prSet presAssocID="{B12D2F7C-5A66-4EFE-A84B-D09CCA129D13}" presName="sp" presStyleCnt="0"/>
      <dgm:spPr/>
    </dgm:pt>
    <dgm:pt modelId="{BD2BBF51-ECC2-48E8-BF92-E05D322923A2}" type="pres">
      <dgm:prSet presAssocID="{D190EBBA-0C2A-4B23-8F3D-4248C5A0FEBA}" presName="linNode" presStyleCnt="0"/>
      <dgm:spPr/>
    </dgm:pt>
    <dgm:pt modelId="{98BE21F9-802A-4A95-8649-5870831CAA4F}" type="pres">
      <dgm:prSet presAssocID="{D190EBBA-0C2A-4B23-8F3D-4248C5A0FEBA}" presName="parentText" presStyleLbl="node1" presStyleIdx="11" presStyleCnt="12" custScaleX="48537">
        <dgm:presLayoutVars>
          <dgm:chMax val="1"/>
          <dgm:bulletEnabled val="1"/>
        </dgm:presLayoutVars>
      </dgm:prSet>
      <dgm:spPr/>
    </dgm:pt>
    <dgm:pt modelId="{418F4657-93DC-4855-801A-4AC6B081544E}" type="pres">
      <dgm:prSet presAssocID="{D190EBBA-0C2A-4B23-8F3D-4248C5A0FEBA}" presName="descendantText" presStyleLbl="alignAccFollowNode1" presStyleIdx="11" presStyleCnt="12" custScaleX="116727">
        <dgm:presLayoutVars>
          <dgm:bulletEnabled val="1"/>
        </dgm:presLayoutVars>
      </dgm:prSet>
      <dgm:spPr/>
    </dgm:pt>
  </dgm:ptLst>
  <dgm:cxnLst>
    <dgm:cxn modelId="{F4079701-8B68-4C50-900C-3A65C98B474E}" type="presOf" srcId="{4CCE1E62-8F26-44C5-8900-05E6BD987733}" destId="{54F29C5A-0C6D-4587-87C8-30905D844F15}" srcOrd="0" destOrd="0" presId="urn:microsoft.com/office/officeart/2005/8/layout/vList5"/>
    <dgm:cxn modelId="{74933102-6D4F-4A64-9EE4-88367FF8FCD3}" srcId="{42792F4C-9B0C-48DD-9699-697AF44C75B8}" destId="{9742FB85-0B9C-4C06-8D86-7004AB4C070E}" srcOrd="0" destOrd="0" parTransId="{C0F06598-3846-4F49-8C86-A9E90AF7D1D1}" sibTransId="{ABC624A9-C846-4FB3-8418-005394E93103}"/>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C240B007-C6B7-414E-BA5B-2B87838E1F49}" srcId="{0A36482D-0ABF-4D93-A114-AA40B13E43F9}" destId="{66B5CBB4-F312-4A99-8AB9-7A124E3B65A7}" srcOrd="0" destOrd="0" parTransId="{3D27B434-2FC2-4345-A3DE-004A3A2F08BE}" sibTransId="{702E1FAE-9CF7-40FD-8D4C-58A705AF8006}"/>
    <dgm:cxn modelId="{C041E80A-3F8E-4D8A-B5DC-F6A59FF0BB94}" srcId="{CCB75381-B66D-4B20-8298-A5FD070AB22C}" destId="{3458FC72-4B97-4E26-B116-29C83F618C1E}" srcOrd="1" destOrd="0" parTransId="{286D2F1B-635F-439E-A9A9-746462DF6B89}" sibTransId="{24BE2E34-B8BF-4931-A47F-C19E2DD112DE}"/>
    <dgm:cxn modelId="{FF5BFA11-0425-45F4-8FA4-93A4CD2A0F86}" type="presOf" srcId="{64E85B5A-D895-42D8-9289-83C6034EA163}" destId="{5A1F3ACD-366F-49BC-8AFF-1280C8CECD08}"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A7252D1B-2F4F-4A03-8FAC-0A89EA0D3B8A}" type="presOf" srcId="{38AA9620-CDFF-4986-9872-23ECE6C2FCBB}" destId="{7F2A1588-C4A7-4418-8F86-D615469ACC8F}"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79BC7A28-72EA-4FDC-BEE8-079F6EE376CC}" srcId="{CCB75381-B66D-4B20-8298-A5FD070AB22C}" destId="{D190EBBA-0C2A-4B23-8F3D-4248C5A0FEBA}" srcOrd="11" destOrd="0" parTransId="{3C25B5C2-3EC3-4CEB-A8FE-B0B07AB81650}" sibTransId="{BA232A61-4532-4A1B-8767-414B1095D3E9}"/>
    <dgm:cxn modelId="{84DEA72E-2556-4C1D-A2BD-68B4CA9AA26B}" type="presOf" srcId="{D64F44AC-1067-4A30-9D80-A10651A89775}" destId="{418F4657-93DC-4855-801A-4AC6B081544E}"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BBEB4D38-2950-4BB2-B905-757C2EC49290}" srcId="{82922168-D541-4BA4-B645-F7993B150A48}" destId="{960FB9AF-EB5E-4195-BD0C-364AEB957F75}" srcOrd="0" destOrd="0" parTransId="{B4C8F3FB-73FF-4317-AE7F-106479EDA1F3}" sibTransId="{A3D54605-8D3E-48C4-8920-6664DB2BC780}"/>
    <dgm:cxn modelId="{C7A82039-77C4-4B77-BE79-D6DF1F1F8E5C}" srcId="{CCB75381-B66D-4B20-8298-A5FD070AB22C}" destId="{82922168-D541-4BA4-B645-F7993B150A48}" srcOrd="5" destOrd="0" parTransId="{8A9EECC9-31C5-4FF7-B646-EDF57B71D8D4}" sibTransId="{DE09000C-1201-4C86-8895-390160AC31D4}"/>
    <dgm:cxn modelId="{9FC1933A-46FE-4D69-A71F-59A5218AA013}" srcId="{3C786015-1874-4A77-9AF6-EC44C4E9113E}" destId="{A825313B-4AFE-485D-9E16-83E9187A32A1}" srcOrd="0" destOrd="0" parTransId="{FA18F900-8909-499B-9008-9CF4BC3DC30D}" sibTransId="{9AB1B006-7338-4F08-B21D-C811402B0BAE}"/>
    <dgm:cxn modelId="{A79BDC3C-EFDB-41CF-B8FD-E46539512CB8}" type="presOf" srcId="{D190EBBA-0C2A-4B23-8F3D-4248C5A0FEBA}" destId="{98BE21F9-802A-4A95-8649-5870831CAA4F}" srcOrd="0" destOrd="0" presId="urn:microsoft.com/office/officeart/2005/8/layout/vList5"/>
    <dgm:cxn modelId="{F8A9693E-870B-4FAB-BEEB-CF96A1C45F97}" type="presOf" srcId="{66B5CBB4-F312-4A99-8AB9-7A124E3B65A7}" destId="{CE892AC9-582D-4780-B830-4A06AD9AC9FF}" srcOrd="0" destOrd="0" presId="urn:microsoft.com/office/officeart/2005/8/layout/vList5"/>
    <dgm:cxn modelId="{0A98DE5E-BFC2-42C1-B7B5-9A1F6310DFA4}" type="presOf" srcId="{0A36482D-0ABF-4D93-A114-AA40B13E43F9}" destId="{E6A402E3-81A1-4561-9072-A0080B31C16A}"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0AF71467-5CB4-4158-A948-EBC919501A41}" srcId="{CCB75381-B66D-4B20-8298-A5FD070AB22C}" destId="{AFF01370-7911-45DC-83C8-1822AC0FE027}" srcOrd="0" destOrd="0" parTransId="{A39C3794-EB84-4784-A2C7-51273B7CE8C8}" sibTransId="{8DB04DA7-E945-47C5-82AF-23AEEBD790C6}"/>
    <dgm:cxn modelId="{BAB06548-5C2A-41E8-99E1-D1C94814C9A3}" type="presOf" srcId="{3458FC72-4B97-4E26-B116-29C83F618C1E}" destId="{BE3EDFDA-3F7A-4C2E-8E05-24C88FC3829B}" srcOrd="0" destOrd="0" presId="urn:microsoft.com/office/officeart/2005/8/layout/vList5"/>
    <dgm:cxn modelId="{2C2ADC4D-97DB-40A5-8CEB-76BD6AC72AD9}" srcId="{3458FC72-4B97-4E26-B116-29C83F618C1E}" destId="{CF4C82DD-98B4-4A5D-B90F-441319D7546D}" srcOrd="0" destOrd="0" parTransId="{A136DCD2-8AA8-437B-A07A-C5FDB88C21B4}" sibTransId="{6EB096CC-C0FD-44B7-97F2-693487DE3C24}"/>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67C16753-411E-4574-9F46-F8E6B48B8F95}" type="presOf" srcId="{CCB75381-B66D-4B20-8298-A5FD070AB22C}" destId="{E03513B6-B757-4D79-B241-089506EEB20F}"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6D432F84-0C19-43A3-B482-27FCF90C09F9}" type="presOf" srcId="{DA12C7E4-F499-4D14-AF3A-F6006B5E9D37}" destId="{050F393B-63AE-4969-8E65-7A35A5A012B7}"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4311098C-F456-4A46-A132-0EBF2B8716C9}" srcId="{CCB75381-B66D-4B20-8298-A5FD070AB22C}" destId="{B4C30B1F-372E-4609-A76A-E5154F319851}" srcOrd="7" destOrd="0" parTransId="{A589FDD8-8711-430B-B53B-D05D55C3F5D6}" sibTransId="{274EB9D0-BA06-49BD-8B58-C98A0250504A}"/>
    <dgm:cxn modelId="{DC19F18E-FE9C-4DAC-8875-75BDAB28F5F6}" type="presOf" srcId="{42792F4C-9B0C-48DD-9699-697AF44C75B8}" destId="{A95FCAC1-A86A-49E6-93F3-35518D1CB588}" srcOrd="0" destOrd="0" presId="urn:microsoft.com/office/officeart/2005/8/layout/vList5"/>
    <dgm:cxn modelId="{CE479695-6051-4FC8-9358-77B3755C3AE9}" srcId="{CCB75381-B66D-4B20-8298-A5FD070AB22C}" destId="{78CB731B-0293-4701-BCD3-28FF508E36C2}" srcOrd="4" destOrd="0" parTransId="{BFAC9006-E58E-412B-9554-C77E0F0E805A}" sibTransId="{C8F977F1-56D8-4231-A84A-BD55FB807D6B}"/>
    <dgm:cxn modelId="{627CAF95-1245-484F-BAA4-758753C75FDD}" type="presOf" srcId="{78CB731B-0293-4701-BCD3-28FF508E36C2}" destId="{9315BC47-31EE-4CB8-8DAE-86843AE51B70}"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7A639DAC-57AC-4375-A456-C86406C28888}" type="presOf" srcId="{0DB20A75-0528-4850-A12C-F34800054C55}" destId="{12AF2439-BF27-4F4F-9C6A-4FD3CD892173}" srcOrd="0" destOrd="0" presId="urn:microsoft.com/office/officeart/2005/8/layout/vList5"/>
    <dgm:cxn modelId="{0CCEE4B4-EF81-455F-ABBE-11BB0AFBBCF9}" srcId="{D190EBBA-0C2A-4B23-8F3D-4248C5A0FEBA}" destId="{D64F44AC-1067-4A30-9D80-A10651A89775}" srcOrd="0" destOrd="0" parTransId="{F1360061-4618-47C4-991B-38D1382ED9B9}" sibTransId="{15F562C2-97B0-468A-A712-3EB6B4FB7402}"/>
    <dgm:cxn modelId="{A549A1C3-4C46-422A-A28A-E4A144420B83}" type="presOf" srcId="{3FA3A685-90DC-46D9-9F26-8E4C0E317176}" destId="{A98CB637-414B-4235-9322-CDB9B3AB4396}"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EBF18FCF-A264-406C-A662-A162F7C8C4F2}" type="presOf" srcId="{231C7939-BF88-4D22-B859-C6BCE7DC3EA4}" destId="{96A5357F-26FB-46B9-AC76-401E637DCA6D}" srcOrd="0" destOrd="0" presId="urn:microsoft.com/office/officeart/2005/8/layout/vList5"/>
    <dgm:cxn modelId="{7BD171D0-3F5F-4579-9F0F-A99DF0C402C5}" type="presOf" srcId="{A825313B-4AFE-485D-9E16-83E9187A32A1}" destId="{5C094C1F-0A4B-4924-94B4-9EF233FD65DC}"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386FABD9-DDF8-49D2-9891-BA144DF1BC67}" srcId="{CCB75381-B66D-4B20-8298-A5FD070AB22C}" destId="{0A36482D-0ABF-4D93-A114-AA40B13E43F9}" srcOrd="10" destOrd="0" parTransId="{29398887-733C-4682-9592-E9B1531ED5D6}" sibTransId="{B12D2F7C-5A66-4EFE-A84B-D09CCA129D13}"/>
    <dgm:cxn modelId="{FBE350DD-6281-4A37-A513-DB819A794E91}" type="presOf" srcId="{9742FB85-0B9C-4C06-8D86-7004AB4C070E}" destId="{305D479E-3E82-4E40-8591-7920046044CA}"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2E8BEFC-28F3-4D48-81A6-D6DAF168A83F}" srcId="{CCB75381-B66D-4B20-8298-A5FD070AB22C}" destId="{231C7939-BF88-4D22-B859-C6BCE7DC3EA4}" srcOrd="8" destOrd="0" parTransId="{6365A564-1A72-4BB1-B995-CED6EF3AA311}" sibTransId="{720CD65E-5CA0-4A0E-B614-2CD9E4ECCD11}"/>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D08B169A-CDA2-4975-855D-127C5AF07FA2}" type="presParOf" srcId="{E03513B6-B757-4D79-B241-089506EEB20F}" destId="{BD2BBF51-ECC2-48E8-BF92-E05D322923A2}" srcOrd="22" destOrd="0" presId="urn:microsoft.com/office/officeart/2005/8/layout/vList5"/>
    <dgm:cxn modelId="{68F91AE4-198E-4BF4-A75B-757CA795575D}" type="presParOf" srcId="{BD2BBF51-ECC2-48E8-BF92-E05D322923A2}" destId="{98BE21F9-802A-4A95-8649-5870831CAA4F}" srcOrd="0" destOrd="0" presId="urn:microsoft.com/office/officeart/2005/8/layout/vList5"/>
    <dgm:cxn modelId="{EA0DDAC2-2485-41ED-87C7-4C8E756E3484}" type="presParOf" srcId="{BD2BBF51-ECC2-48E8-BF92-E05D322923A2}" destId="{418F4657-93DC-4855-801A-4AC6B081544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660134" y="-3375737"/>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Setting up your developer environment</a:t>
          </a:r>
        </a:p>
      </dsp:txBody>
      <dsp:txXfrm rot="-5400000">
        <a:off x="4210623" y="102406"/>
        <a:ext cx="7456920" cy="529266"/>
      </dsp:txXfrm>
    </dsp:sp>
    <dsp:sp modelId="{A5438C1E-89FB-411C-9EAB-7842FD136D3A}">
      <dsp:nvSpPr>
        <dsp:cNvPr id="0" name=""/>
        <dsp:cNvSpPr/>
      </dsp:nvSpPr>
      <dsp:spPr>
        <a:xfrm>
          <a:off x="0" y="457"/>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1</a:t>
          </a:r>
        </a:p>
      </dsp:txBody>
      <dsp:txXfrm>
        <a:off x="35790" y="36247"/>
        <a:ext cx="4139043" cy="661583"/>
      </dsp:txXfrm>
    </dsp:sp>
    <dsp:sp modelId="{E6420154-04FB-467D-88B8-1F7D05114D7E}">
      <dsp:nvSpPr>
        <dsp:cNvPr id="0" name=""/>
        <dsp:cNvSpPr/>
      </dsp:nvSpPr>
      <dsp:spPr>
        <a:xfrm rot="5400000">
          <a:off x="7660134" y="-2605915"/>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Building modern cloud apps</a:t>
          </a:r>
        </a:p>
      </dsp:txBody>
      <dsp:txXfrm rot="-5400000">
        <a:off x="4210623" y="872228"/>
        <a:ext cx="7456920" cy="529266"/>
      </dsp:txXfrm>
    </dsp:sp>
    <dsp:sp modelId="{F8539A12-2D82-4C88-98C3-1B1E242F4079}">
      <dsp:nvSpPr>
        <dsp:cNvPr id="0" name=""/>
        <dsp:cNvSpPr/>
      </dsp:nvSpPr>
      <dsp:spPr>
        <a:xfrm>
          <a:off x="0" y="770278"/>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2</a:t>
          </a:r>
        </a:p>
      </dsp:txBody>
      <dsp:txXfrm>
        <a:off x="35790" y="806068"/>
        <a:ext cx="4139043" cy="661583"/>
      </dsp:txXfrm>
    </dsp:sp>
    <dsp:sp modelId="{61247A71-DC9E-4A76-B169-395D763BB202}">
      <dsp:nvSpPr>
        <dsp:cNvPr id="0" name=""/>
        <dsp:cNvSpPr/>
      </dsp:nvSpPr>
      <dsp:spPr>
        <a:xfrm rot="5400000">
          <a:off x="7660134" y="-1836094"/>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Identity with Azure AD and Office 365 APIs</a:t>
          </a:r>
        </a:p>
      </dsp:txBody>
      <dsp:txXfrm rot="-5400000">
        <a:off x="4210623" y="1642049"/>
        <a:ext cx="7456920" cy="529266"/>
      </dsp:txXfrm>
    </dsp:sp>
    <dsp:sp modelId="{1D40B9DC-3DB8-4751-BFF0-8DBEF83FF13C}">
      <dsp:nvSpPr>
        <dsp:cNvPr id="0" name=""/>
        <dsp:cNvSpPr/>
      </dsp:nvSpPr>
      <dsp:spPr>
        <a:xfrm>
          <a:off x="0" y="1540100"/>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3</a:t>
          </a:r>
        </a:p>
      </dsp:txBody>
      <dsp:txXfrm>
        <a:off x="35790" y="1575890"/>
        <a:ext cx="4139043" cy="661583"/>
      </dsp:txXfrm>
    </dsp:sp>
    <dsp:sp modelId="{735907E8-CD71-421F-8950-285DC6511AD6}">
      <dsp:nvSpPr>
        <dsp:cNvPr id="0" name=""/>
        <dsp:cNvSpPr/>
      </dsp:nvSpPr>
      <dsp:spPr>
        <a:xfrm rot="5400000">
          <a:off x="7660134" y="-1066272"/>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DevOps with Azure and Visual Studio Team Services</a:t>
          </a:r>
        </a:p>
      </dsp:txBody>
      <dsp:txXfrm rot="-5400000">
        <a:off x="4210623" y="2411871"/>
        <a:ext cx="7456920" cy="529266"/>
      </dsp:txXfrm>
    </dsp:sp>
    <dsp:sp modelId="{03632F8B-4E93-4840-9E4E-68F53BBC5873}">
      <dsp:nvSpPr>
        <dsp:cNvPr id="0" name=""/>
        <dsp:cNvSpPr/>
      </dsp:nvSpPr>
      <dsp:spPr>
        <a:xfrm>
          <a:off x="0" y="2309921"/>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4</a:t>
          </a:r>
        </a:p>
      </dsp:txBody>
      <dsp:txXfrm>
        <a:off x="35790" y="2345711"/>
        <a:ext cx="4139043" cy="661583"/>
      </dsp:txXfrm>
    </dsp:sp>
    <dsp:sp modelId="{37E22389-D950-4A26-A268-5C9A5A3CD82C}">
      <dsp:nvSpPr>
        <dsp:cNvPr id="0" name=""/>
        <dsp:cNvSpPr/>
      </dsp:nvSpPr>
      <dsp:spPr>
        <a:xfrm rot="5400000">
          <a:off x="7660134" y="-29645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ARM and Infrastructure as Code</a:t>
          </a:r>
        </a:p>
      </dsp:txBody>
      <dsp:txXfrm rot="-5400000">
        <a:off x="4210623" y="3181692"/>
        <a:ext cx="7456920" cy="529266"/>
      </dsp:txXfrm>
    </dsp:sp>
    <dsp:sp modelId="{7F905116-DF52-47DE-BE38-A75756ACB8D6}">
      <dsp:nvSpPr>
        <dsp:cNvPr id="0" name=""/>
        <dsp:cNvSpPr/>
      </dsp:nvSpPr>
      <dsp:spPr>
        <a:xfrm>
          <a:off x="0" y="3079743"/>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5</a:t>
          </a:r>
        </a:p>
      </dsp:txBody>
      <dsp:txXfrm>
        <a:off x="35790" y="3115533"/>
        <a:ext cx="4139043" cy="661583"/>
      </dsp:txXfrm>
    </dsp:sp>
    <dsp:sp modelId="{E23F637E-9A4A-4AA5-98AE-66E97735DB4F}">
      <dsp:nvSpPr>
        <dsp:cNvPr id="0" name=""/>
        <dsp:cNvSpPr/>
      </dsp:nvSpPr>
      <dsp:spPr>
        <a:xfrm rot="5400000">
          <a:off x="7660134" y="473370"/>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Monitoring applications with App Insights</a:t>
          </a:r>
        </a:p>
      </dsp:txBody>
      <dsp:txXfrm rot="-5400000">
        <a:off x="4210623" y="3951513"/>
        <a:ext cx="7456920" cy="529266"/>
      </dsp:txXfrm>
    </dsp:sp>
    <dsp:sp modelId="{70B00C7B-4587-4FBB-B8DD-6908E2084D89}">
      <dsp:nvSpPr>
        <dsp:cNvPr id="0" name=""/>
        <dsp:cNvSpPr/>
      </dsp:nvSpPr>
      <dsp:spPr>
        <a:xfrm>
          <a:off x="0" y="3849564"/>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6</a:t>
          </a:r>
        </a:p>
      </dsp:txBody>
      <dsp:txXfrm>
        <a:off x="35790" y="3885354"/>
        <a:ext cx="4139043" cy="661583"/>
      </dsp:txXfrm>
    </dsp:sp>
    <dsp:sp modelId="{68B4BBEF-B3B9-44EE-93CE-818230DA2604}">
      <dsp:nvSpPr>
        <dsp:cNvPr id="0" name=""/>
        <dsp:cNvSpPr/>
      </dsp:nvSpPr>
      <dsp:spPr>
        <a:xfrm rot="5400000">
          <a:off x="7660134" y="1243191"/>
          <a:ext cx="586530" cy="748555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Cloud Building Blocks</a:t>
          </a:r>
        </a:p>
      </dsp:txBody>
      <dsp:txXfrm rot="-5400000">
        <a:off x="4210623" y="4721334"/>
        <a:ext cx="7456920" cy="529266"/>
      </dsp:txXfrm>
    </dsp:sp>
    <dsp:sp modelId="{291529A3-D216-4DC4-835B-3321FFD0318C}">
      <dsp:nvSpPr>
        <dsp:cNvPr id="0" name=""/>
        <dsp:cNvSpPr/>
      </dsp:nvSpPr>
      <dsp:spPr>
        <a:xfrm>
          <a:off x="0" y="4619386"/>
          <a:ext cx="4210623" cy="7331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Module 7</a:t>
          </a:r>
        </a:p>
      </dsp:txBody>
      <dsp:txXfrm>
        <a:off x="35790" y="4655176"/>
        <a:ext cx="4139043" cy="661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951818" y="-387599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88095" y="121414"/>
        <a:ext cx="8583760" cy="622630"/>
      </dsp:txXfrm>
    </dsp:sp>
    <dsp:sp modelId="{A5438C1E-89FB-411C-9EAB-7842FD136D3A}">
      <dsp:nvSpPr>
        <dsp:cNvPr id="0" name=""/>
        <dsp:cNvSpPr/>
      </dsp:nvSpPr>
      <dsp:spPr>
        <a:xfrm>
          <a:off x="90638" y="1634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2742" y="58446"/>
        <a:ext cx="2813248" cy="778287"/>
      </dsp:txXfrm>
    </dsp:sp>
    <dsp:sp modelId="{E6420154-04FB-467D-88B8-1F7D05114D7E}">
      <dsp:nvSpPr>
        <dsp:cNvPr id="0" name=""/>
        <dsp:cNvSpPr/>
      </dsp:nvSpPr>
      <dsp:spPr>
        <a:xfrm rot="5400000">
          <a:off x="6951818" y="-297037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88095" y="1027034"/>
        <a:ext cx="8583760" cy="622630"/>
      </dsp:txXfrm>
    </dsp:sp>
    <dsp:sp modelId="{F8539A12-2D82-4C88-98C3-1B1E242F4079}">
      <dsp:nvSpPr>
        <dsp:cNvPr id="0" name=""/>
        <dsp:cNvSpPr/>
      </dsp:nvSpPr>
      <dsp:spPr>
        <a:xfrm>
          <a:off x="90638" y="921962"/>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2742" y="964066"/>
        <a:ext cx="2813248" cy="778287"/>
      </dsp:txXfrm>
    </dsp:sp>
    <dsp:sp modelId="{61247A71-DC9E-4A76-B169-395D763BB202}">
      <dsp:nvSpPr>
        <dsp:cNvPr id="0" name=""/>
        <dsp:cNvSpPr/>
      </dsp:nvSpPr>
      <dsp:spPr>
        <a:xfrm rot="5400000">
          <a:off x="6951818" y="-2064752"/>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88095" y="1932654"/>
        <a:ext cx="8583760" cy="622630"/>
      </dsp:txXfrm>
    </dsp:sp>
    <dsp:sp modelId="{1D40B9DC-3DB8-4751-BFF0-8DBEF83FF13C}">
      <dsp:nvSpPr>
        <dsp:cNvPr id="0" name=""/>
        <dsp:cNvSpPr/>
      </dsp:nvSpPr>
      <dsp:spPr>
        <a:xfrm>
          <a:off x="90638" y="182758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2742" y="1869685"/>
        <a:ext cx="2813248" cy="778287"/>
      </dsp:txXfrm>
    </dsp:sp>
    <dsp:sp modelId="{735907E8-CD71-421F-8950-285DC6511AD6}">
      <dsp:nvSpPr>
        <dsp:cNvPr id="0" name=""/>
        <dsp:cNvSpPr/>
      </dsp:nvSpPr>
      <dsp:spPr>
        <a:xfrm rot="5400000">
          <a:off x="6951818" y="-115913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88095" y="2838273"/>
        <a:ext cx="8583760" cy="622630"/>
      </dsp:txXfrm>
    </dsp:sp>
    <dsp:sp modelId="{03632F8B-4E93-4840-9E4E-68F53BBC5873}">
      <dsp:nvSpPr>
        <dsp:cNvPr id="0" name=""/>
        <dsp:cNvSpPr/>
      </dsp:nvSpPr>
      <dsp:spPr>
        <a:xfrm>
          <a:off x="90638" y="273320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2742" y="2775305"/>
        <a:ext cx="2813248" cy="778287"/>
      </dsp:txXfrm>
    </dsp:sp>
    <dsp:sp modelId="{4F53A1C7-4C5E-467C-93C1-9040792E7E19}">
      <dsp:nvSpPr>
        <dsp:cNvPr id="0" name=""/>
        <dsp:cNvSpPr/>
      </dsp:nvSpPr>
      <dsp:spPr>
        <a:xfrm rot="5400000">
          <a:off x="6951818" y="-253513"/>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88095" y="3743893"/>
        <a:ext cx="8583760" cy="622630"/>
      </dsp:txXfrm>
    </dsp:sp>
    <dsp:sp modelId="{7F905116-DF52-47DE-BE38-A75756ACB8D6}">
      <dsp:nvSpPr>
        <dsp:cNvPr id="0" name=""/>
        <dsp:cNvSpPr/>
      </dsp:nvSpPr>
      <dsp:spPr>
        <a:xfrm>
          <a:off x="90638" y="3638821"/>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2742" y="3680925"/>
        <a:ext cx="2813248" cy="778287"/>
      </dsp:txXfrm>
    </dsp:sp>
    <dsp:sp modelId="{221D5F81-3BC4-4811-940D-8B1BBEDB27DE}">
      <dsp:nvSpPr>
        <dsp:cNvPr id="0" name=""/>
        <dsp:cNvSpPr/>
      </dsp:nvSpPr>
      <dsp:spPr>
        <a:xfrm rot="5400000">
          <a:off x="6951818" y="652106"/>
          <a:ext cx="689996" cy="8617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88095" y="4649513"/>
        <a:ext cx="8583760" cy="622630"/>
      </dsp:txXfrm>
    </dsp:sp>
    <dsp:sp modelId="{855CB823-9B0A-44F5-93DF-71A72EAFEDC3}">
      <dsp:nvSpPr>
        <dsp:cNvPr id="0" name=""/>
        <dsp:cNvSpPr/>
      </dsp:nvSpPr>
      <dsp:spPr>
        <a:xfrm>
          <a:off x="90638" y="4529580"/>
          <a:ext cx="2897456" cy="86249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2742" y="4571684"/>
        <a:ext cx="2813248" cy="7782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85413" y="-4246151"/>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92913" y="63233"/>
        <a:ext cx="8913979" cy="312094"/>
      </dsp:txXfrm>
    </dsp:sp>
    <dsp:sp modelId="{A5438C1E-89FB-411C-9EAB-7842FD136D3A}">
      <dsp:nvSpPr>
        <dsp:cNvPr id="0" name=""/>
        <dsp:cNvSpPr/>
      </dsp:nvSpPr>
      <dsp:spPr>
        <a:xfrm>
          <a:off x="272399" y="31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3504" y="24221"/>
        <a:ext cx="2178304" cy="390118"/>
      </dsp:txXfrm>
    </dsp:sp>
    <dsp:sp modelId="{0F76540A-83A1-43AF-A915-E9CCF31AD761}">
      <dsp:nvSpPr>
        <dsp:cNvPr id="0" name=""/>
        <dsp:cNvSpPr/>
      </dsp:nvSpPr>
      <dsp:spPr>
        <a:xfrm rot="5400000">
          <a:off x="6785413" y="-3792206"/>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a:t>
          </a:r>
        </a:p>
      </dsp:txBody>
      <dsp:txXfrm rot="-5400000">
        <a:off x="2492913" y="517178"/>
        <a:ext cx="8913979" cy="312094"/>
      </dsp:txXfrm>
    </dsp:sp>
    <dsp:sp modelId="{8FF1422C-FB3D-4E40-B9AA-2876EA0039EA}">
      <dsp:nvSpPr>
        <dsp:cNvPr id="0" name=""/>
        <dsp:cNvSpPr/>
      </dsp:nvSpPr>
      <dsp:spPr>
        <a:xfrm>
          <a:off x="272399" y="457060"/>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10:15</a:t>
          </a:r>
        </a:p>
      </dsp:txBody>
      <dsp:txXfrm>
        <a:off x="293504" y="478165"/>
        <a:ext cx="2178304" cy="390118"/>
      </dsp:txXfrm>
    </dsp:sp>
    <dsp:sp modelId="{45F3B3F6-2CED-45D8-B6E2-0409440DA4C3}">
      <dsp:nvSpPr>
        <dsp:cNvPr id="0" name=""/>
        <dsp:cNvSpPr/>
      </dsp:nvSpPr>
      <dsp:spPr>
        <a:xfrm rot="5400000">
          <a:off x="6785413" y="-3338262"/>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92913" y="971122"/>
        <a:ext cx="8913979" cy="312094"/>
      </dsp:txXfrm>
    </dsp:sp>
    <dsp:sp modelId="{4F72D66B-A8F6-4DB6-8FBA-070AAE1CF9EE}">
      <dsp:nvSpPr>
        <dsp:cNvPr id="0" name=""/>
        <dsp:cNvSpPr/>
      </dsp:nvSpPr>
      <dsp:spPr>
        <a:xfrm>
          <a:off x="272399" y="9110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10:15 – 10:45</a:t>
          </a:r>
        </a:p>
      </dsp:txBody>
      <dsp:txXfrm>
        <a:off x="293504" y="932110"/>
        <a:ext cx="2178304" cy="390118"/>
      </dsp:txXfrm>
    </dsp:sp>
    <dsp:sp modelId="{E12892D9-F98F-4E4E-B9C8-0D972EE87560}">
      <dsp:nvSpPr>
        <dsp:cNvPr id="0" name=""/>
        <dsp:cNvSpPr/>
      </dsp:nvSpPr>
      <dsp:spPr>
        <a:xfrm rot="5400000">
          <a:off x="6785413" y="-288431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1425067"/>
        <a:ext cx="8913979" cy="312094"/>
      </dsp:txXfrm>
    </dsp:sp>
    <dsp:sp modelId="{71590097-DEB6-41CE-BD82-632DBACBA39B}">
      <dsp:nvSpPr>
        <dsp:cNvPr id="0" name=""/>
        <dsp:cNvSpPr/>
      </dsp:nvSpPr>
      <dsp:spPr>
        <a:xfrm>
          <a:off x="272399" y="1364949"/>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10:45 – 11:00</a:t>
          </a:r>
        </a:p>
      </dsp:txBody>
      <dsp:txXfrm>
        <a:off x="293504" y="1386054"/>
        <a:ext cx="2178304" cy="390118"/>
      </dsp:txXfrm>
    </dsp:sp>
    <dsp:sp modelId="{E27862F7-10C7-472B-87FB-B72257CD730B}">
      <dsp:nvSpPr>
        <dsp:cNvPr id="0" name=""/>
        <dsp:cNvSpPr/>
      </dsp:nvSpPr>
      <dsp:spPr>
        <a:xfrm rot="5400000">
          <a:off x="6785413" y="-243037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92913" y="1879011"/>
        <a:ext cx="8913979" cy="312094"/>
      </dsp:txXfrm>
    </dsp:sp>
    <dsp:sp modelId="{350959BE-A20B-4B1B-9A79-239BC65E6964}">
      <dsp:nvSpPr>
        <dsp:cNvPr id="0" name=""/>
        <dsp:cNvSpPr/>
      </dsp:nvSpPr>
      <dsp:spPr>
        <a:xfrm>
          <a:off x="272399" y="1818894"/>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11:00 -11:30</a:t>
          </a:r>
        </a:p>
      </dsp:txBody>
      <dsp:txXfrm>
        <a:off x="293504" y="1839999"/>
        <a:ext cx="2178304" cy="390118"/>
      </dsp:txXfrm>
    </dsp:sp>
    <dsp:sp modelId="{B61D215C-99BF-4A69-A71B-1F574E932348}">
      <dsp:nvSpPr>
        <dsp:cNvPr id="0" name=""/>
        <dsp:cNvSpPr/>
      </dsp:nvSpPr>
      <dsp:spPr>
        <a:xfrm rot="5400000">
          <a:off x="6785413" y="-1976428"/>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a:t>
          </a:r>
          <a:r>
            <a:rPr lang="en-US" sz="2400" b="0" i="0" u="none" kern="1200" dirty="0"/>
            <a:t> + Demo</a:t>
          </a:r>
          <a:endParaRPr lang="en-US" sz="2400" kern="1200" dirty="0"/>
        </a:p>
      </dsp:txBody>
      <dsp:txXfrm rot="-5400000">
        <a:off x="2492913" y="2332956"/>
        <a:ext cx="8913979" cy="312094"/>
      </dsp:txXfrm>
    </dsp:sp>
    <dsp:sp modelId="{9BE55685-5B91-4ED0-A3F3-E0AFDD677C54}">
      <dsp:nvSpPr>
        <dsp:cNvPr id="0" name=""/>
        <dsp:cNvSpPr/>
      </dsp:nvSpPr>
      <dsp:spPr>
        <a:xfrm>
          <a:off x="272399" y="2272838"/>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11:30 - 12:15 PM</a:t>
          </a:r>
        </a:p>
      </dsp:txBody>
      <dsp:txXfrm>
        <a:off x="293504" y="2293943"/>
        <a:ext cx="2178304" cy="390118"/>
      </dsp:txXfrm>
    </dsp:sp>
    <dsp:sp modelId="{400F7EFE-C693-404B-97E3-2D2B46DCED50}">
      <dsp:nvSpPr>
        <dsp:cNvPr id="0" name=""/>
        <dsp:cNvSpPr/>
      </dsp:nvSpPr>
      <dsp:spPr>
        <a:xfrm rot="5400000">
          <a:off x="6785413" y="-1522484"/>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92913" y="2786900"/>
        <a:ext cx="8913979" cy="312094"/>
      </dsp:txXfrm>
    </dsp:sp>
    <dsp:sp modelId="{A22C4155-616D-4F4C-A223-723BEA428ED7}">
      <dsp:nvSpPr>
        <dsp:cNvPr id="0" name=""/>
        <dsp:cNvSpPr/>
      </dsp:nvSpPr>
      <dsp:spPr>
        <a:xfrm>
          <a:off x="272399" y="2726783"/>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12:15 -1:00</a:t>
          </a:r>
        </a:p>
      </dsp:txBody>
      <dsp:txXfrm>
        <a:off x="293504" y="2747888"/>
        <a:ext cx="2178304" cy="390118"/>
      </dsp:txXfrm>
    </dsp:sp>
    <dsp:sp modelId="{D43E34EF-5CE0-465E-BECF-EAD8EAC9838E}">
      <dsp:nvSpPr>
        <dsp:cNvPr id="0" name=""/>
        <dsp:cNvSpPr/>
      </dsp:nvSpPr>
      <dsp:spPr>
        <a:xfrm rot="5400000">
          <a:off x="6785413" y="-1068539"/>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92913" y="3240845"/>
        <a:ext cx="8913979" cy="312094"/>
      </dsp:txXfrm>
    </dsp:sp>
    <dsp:sp modelId="{FBCD6E4D-02F9-4B96-B891-81E6D680DC0C}">
      <dsp:nvSpPr>
        <dsp:cNvPr id="0" name=""/>
        <dsp:cNvSpPr/>
      </dsp:nvSpPr>
      <dsp:spPr>
        <a:xfrm>
          <a:off x="272399" y="3180727"/>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1:00 - 2:00</a:t>
          </a:r>
        </a:p>
      </dsp:txBody>
      <dsp:txXfrm>
        <a:off x="293504" y="3201832"/>
        <a:ext cx="2178304" cy="390118"/>
      </dsp:txXfrm>
    </dsp:sp>
    <dsp:sp modelId="{FC331AB9-0D83-4CC7-9D27-73A841AB883D}">
      <dsp:nvSpPr>
        <dsp:cNvPr id="0" name=""/>
        <dsp:cNvSpPr/>
      </dsp:nvSpPr>
      <dsp:spPr>
        <a:xfrm rot="5400000">
          <a:off x="6785413" y="-614595"/>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92913" y="3694789"/>
        <a:ext cx="8913979" cy="312094"/>
      </dsp:txXfrm>
    </dsp:sp>
    <dsp:sp modelId="{0EF06FAD-3524-4BD1-B078-697A8FAE965D}">
      <dsp:nvSpPr>
        <dsp:cNvPr id="0" name=""/>
        <dsp:cNvSpPr/>
      </dsp:nvSpPr>
      <dsp:spPr>
        <a:xfrm>
          <a:off x="272399" y="3634672"/>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2:00 - 2:15</a:t>
          </a:r>
        </a:p>
      </dsp:txBody>
      <dsp:txXfrm>
        <a:off x="293504" y="3655777"/>
        <a:ext cx="2178304" cy="390118"/>
      </dsp:txXfrm>
    </dsp:sp>
    <dsp:sp modelId="{80AC146E-A9F7-4B60-B06C-7F0E6092BDB4}">
      <dsp:nvSpPr>
        <dsp:cNvPr id="0" name=""/>
        <dsp:cNvSpPr/>
      </dsp:nvSpPr>
      <dsp:spPr>
        <a:xfrm rot="5400000">
          <a:off x="6785413" y="-160650"/>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a:t>
          </a:r>
          <a:r>
            <a:rPr lang="en-US" sz="2400" b="0" i="0" u="none" kern="1200" dirty="0"/>
            <a:t> + Demos</a:t>
          </a:r>
          <a:endParaRPr lang="en-US" sz="2400" kern="1200" dirty="0"/>
        </a:p>
      </dsp:txBody>
      <dsp:txXfrm rot="-5400000">
        <a:off x="2492913" y="4148734"/>
        <a:ext cx="8913979" cy="312094"/>
      </dsp:txXfrm>
    </dsp:sp>
    <dsp:sp modelId="{B33B9E8A-E9A9-4A69-9E54-CDC82E49B1FD}">
      <dsp:nvSpPr>
        <dsp:cNvPr id="0" name=""/>
        <dsp:cNvSpPr/>
      </dsp:nvSpPr>
      <dsp:spPr>
        <a:xfrm>
          <a:off x="272399" y="4088616"/>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2:15 - 3:15</a:t>
          </a:r>
        </a:p>
      </dsp:txBody>
      <dsp:txXfrm>
        <a:off x="293504" y="4109721"/>
        <a:ext cx="2178304" cy="390118"/>
      </dsp:txXfrm>
    </dsp:sp>
    <dsp:sp modelId="{34CC8437-3B2F-4B76-B5DF-2EE06EE97321}">
      <dsp:nvSpPr>
        <dsp:cNvPr id="0" name=""/>
        <dsp:cNvSpPr/>
      </dsp:nvSpPr>
      <dsp:spPr>
        <a:xfrm rot="5400000">
          <a:off x="6785413" y="293293"/>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92913" y="4602677"/>
        <a:ext cx="8913979" cy="312094"/>
      </dsp:txXfrm>
    </dsp:sp>
    <dsp:sp modelId="{BA362265-BFC7-4AAA-9A72-FAE87330D06A}">
      <dsp:nvSpPr>
        <dsp:cNvPr id="0" name=""/>
        <dsp:cNvSpPr/>
      </dsp:nvSpPr>
      <dsp:spPr>
        <a:xfrm>
          <a:off x="272399" y="4542561"/>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3:15 - 4:45</a:t>
          </a:r>
        </a:p>
      </dsp:txBody>
      <dsp:txXfrm>
        <a:off x="293504" y="4563666"/>
        <a:ext cx="2178304" cy="390118"/>
      </dsp:txXfrm>
    </dsp:sp>
    <dsp:sp modelId="{156A4FBD-5C59-4C21-B9DB-EA5715FD3136}">
      <dsp:nvSpPr>
        <dsp:cNvPr id="0" name=""/>
        <dsp:cNvSpPr/>
      </dsp:nvSpPr>
      <dsp:spPr>
        <a:xfrm rot="5400000">
          <a:off x="6785413" y="747237"/>
          <a:ext cx="345862" cy="89308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92913" y="5056621"/>
        <a:ext cx="8913979" cy="312094"/>
      </dsp:txXfrm>
    </dsp:sp>
    <dsp:sp modelId="{4402A6D0-E73F-47D7-AFAB-86D03A52490D}">
      <dsp:nvSpPr>
        <dsp:cNvPr id="0" name=""/>
        <dsp:cNvSpPr/>
      </dsp:nvSpPr>
      <dsp:spPr>
        <a:xfrm>
          <a:off x="272399" y="4996505"/>
          <a:ext cx="2220514" cy="43232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3504" y="5017610"/>
        <a:ext cx="2178304" cy="390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718097" y="-419211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79628" y="63234"/>
        <a:ext cx="8805916" cy="312094"/>
      </dsp:txXfrm>
    </dsp:sp>
    <dsp:sp modelId="{EC1EB1B5-90A7-493B-AD9C-BA31EA560306}">
      <dsp:nvSpPr>
        <dsp:cNvPr id="0" name=""/>
        <dsp:cNvSpPr/>
      </dsp:nvSpPr>
      <dsp:spPr>
        <a:xfrm>
          <a:off x="449020" y="3116"/>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9:00 AM-9:15</a:t>
          </a:r>
          <a:endParaRPr lang="en-US" sz="1900" kern="1200" dirty="0"/>
        </a:p>
      </dsp:txBody>
      <dsp:txXfrm>
        <a:off x="470124" y="24220"/>
        <a:ext cx="1988400" cy="390119"/>
      </dsp:txXfrm>
    </dsp:sp>
    <dsp:sp modelId="{98997997-98D1-4045-81E0-9243CD594E5D}">
      <dsp:nvSpPr>
        <dsp:cNvPr id="0" name=""/>
        <dsp:cNvSpPr/>
      </dsp:nvSpPr>
      <dsp:spPr>
        <a:xfrm rot="5400000">
          <a:off x="6718097" y="-3738175"/>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DevOps with </a:t>
          </a:r>
          <a:r>
            <a:rPr lang="en-US" sz="2400" b="0" i="0" u="none" kern="1200"/>
            <a:t>Azure Services + </a:t>
          </a:r>
          <a:r>
            <a:rPr lang="en-US" sz="2400" b="0" i="0" u="none" kern="1200" dirty="0"/>
            <a:t>Demo</a:t>
          </a:r>
          <a:endParaRPr lang="en-US" sz="2400" kern="1200" dirty="0"/>
        </a:p>
      </dsp:txBody>
      <dsp:txXfrm rot="-5400000">
        <a:off x="2479628" y="517178"/>
        <a:ext cx="8805916" cy="312094"/>
      </dsp:txXfrm>
    </dsp:sp>
    <dsp:sp modelId="{BE3EDFDA-3F7A-4C2E-8E05-24C88FC3829B}">
      <dsp:nvSpPr>
        <dsp:cNvPr id="0" name=""/>
        <dsp:cNvSpPr/>
      </dsp:nvSpPr>
      <dsp:spPr>
        <a:xfrm>
          <a:off x="449020" y="4570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9:15 - 10:00</a:t>
          </a:r>
          <a:endParaRPr lang="en-US" sz="1900" kern="1200" dirty="0"/>
        </a:p>
      </dsp:txBody>
      <dsp:txXfrm>
        <a:off x="470124" y="478164"/>
        <a:ext cx="1988400" cy="390119"/>
      </dsp:txXfrm>
    </dsp:sp>
    <dsp:sp modelId="{54F29C5A-0C6D-4587-87C8-30905D844F15}">
      <dsp:nvSpPr>
        <dsp:cNvPr id="0" name=""/>
        <dsp:cNvSpPr/>
      </dsp:nvSpPr>
      <dsp:spPr>
        <a:xfrm rot="5400000">
          <a:off x="6718097" y="-3284231"/>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971122"/>
        <a:ext cx="8805916" cy="312094"/>
      </dsp:txXfrm>
    </dsp:sp>
    <dsp:sp modelId="{7F2A1588-C4A7-4418-8F86-D615469ACC8F}">
      <dsp:nvSpPr>
        <dsp:cNvPr id="0" name=""/>
        <dsp:cNvSpPr/>
      </dsp:nvSpPr>
      <dsp:spPr>
        <a:xfrm>
          <a:off x="449020" y="91100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10:00 - 	10:15</a:t>
          </a:r>
          <a:endParaRPr lang="en-US" sz="1900" kern="1200" dirty="0"/>
        </a:p>
      </dsp:txBody>
      <dsp:txXfrm>
        <a:off x="470124" y="932109"/>
        <a:ext cx="1988400" cy="390119"/>
      </dsp:txXfrm>
    </dsp:sp>
    <dsp:sp modelId="{305D479E-3E82-4E40-8591-7920046044CA}">
      <dsp:nvSpPr>
        <dsp:cNvPr id="0" name=""/>
        <dsp:cNvSpPr/>
      </dsp:nvSpPr>
      <dsp:spPr>
        <a:xfrm rot="5400000">
          <a:off x="6718097" y="-2830286"/>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79628" y="1425067"/>
        <a:ext cx="8805916" cy="312094"/>
      </dsp:txXfrm>
    </dsp:sp>
    <dsp:sp modelId="{A95FCAC1-A86A-49E6-93F3-35518D1CB588}">
      <dsp:nvSpPr>
        <dsp:cNvPr id="0" name=""/>
        <dsp:cNvSpPr/>
      </dsp:nvSpPr>
      <dsp:spPr>
        <a:xfrm>
          <a:off x="449020" y="1364949"/>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10:15 - 11:15</a:t>
          </a:r>
          <a:endParaRPr lang="en-US" sz="1900" kern="1200" dirty="0"/>
        </a:p>
      </dsp:txBody>
      <dsp:txXfrm>
        <a:off x="470124" y="1386053"/>
        <a:ext cx="1988400" cy="390119"/>
      </dsp:txXfrm>
    </dsp:sp>
    <dsp:sp modelId="{7D841E58-123D-4354-A16F-013633AFBD3A}">
      <dsp:nvSpPr>
        <dsp:cNvPr id="0" name=""/>
        <dsp:cNvSpPr/>
      </dsp:nvSpPr>
      <dsp:spPr>
        <a:xfrm rot="5400000">
          <a:off x="6718097" y="-2376342"/>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 Demo</a:t>
          </a:r>
          <a:endParaRPr lang="en-US" sz="2400" kern="1200" dirty="0"/>
        </a:p>
      </dsp:txBody>
      <dsp:txXfrm rot="-5400000">
        <a:off x="2479628" y="1879011"/>
        <a:ext cx="8805916" cy="312094"/>
      </dsp:txXfrm>
    </dsp:sp>
    <dsp:sp modelId="{9315BC47-31EE-4CB8-8DAE-86843AE51B70}">
      <dsp:nvSpPr>
        <dsp:cNvPr id="0" name=""/>
        <dsp:cNvSpPr/>
      </dsp:nvSpPr>
      <dsp:spPr>
        <a:xfrm>
          <a:off x="449020" y="1818893"/>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11:15 - 12:00 PM</a:t>
          </a:r>
          <a:endParaRPr lang="en-US" sz="1900" kern="1200" dirty="0"/>
        </a:p>
      </dsp:txBody>
      <dsp:txXfrm>
        <a:off x="470124" y="1839997"/>
        <a:ext cx="1988400" cy="390119"/>
      </dsp:txXfrm>
    </dsp:sp>
    <dsp:sp modelId="{3924DC22-42FB-4A35-90F3-3F70DC1B413B}">
      <dsp:nvSpPr>
        <dsp:cNvPr id="0" name=""/>
        <dsp:cNvSpPr/>
      </dsp:nvSpPr>
      <dsp:spPr>
        <a:xfrm rot="5400000">
          <a:off x="6718097" y="-1922398"/>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79628" y="2332955"/>
        <a:ext cx="8805916" cy="312094"/>
      </dsp:txXfrm>
    </dsp:sp>
    <dsp:sp modelId="{9AA9F4C6-7CDE-4287-AB42-7935505FC6A7}">
      <dsp:nvSpPr>
        <dsp:cNvPr id="0" name=""/>
        <dsp:cNvSpPr/>
      </dsp:nvSpPr>
      <dsp:spPr>
        <a:xfrm>
          <a:off x="449020" y="2272838"/>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12:00 - 1:00</a:t>
          </a:r>
          <a:endParaRPr lang="en-US" sz="1900" kern="1200" dirty="0"/>
        </a:p>
      </dsp:txBody>
      <dsp:txXfrm>
        <a:off x="470124" y="2293942"/>
        <a:ext cx="1988400" cy="390119"/>
      </dsp:txXfrm>
    </dsp:sp>
    <dsp:sp modelId="{A98CB637-414B-4235-9322-CDB9B3AB4396}">
      <dsp:nvSpPr>
        <dsp:cNvPr id="0" name=""/>
        <dsp:cNvSpPr/>
      </dsp:nvSpPr>
      <dsp:spPr>
        <a:xfrm rot="5400000">
          <a:off x="6718097" y="-146845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79628" y="2786900"/>
        <a:ext cx="8805916" cy="312094"/>
      </dsp:txXfrm>
    </dsp:sp>
    <dsp:sp modelId="{050F393B-63AE-4969-8E65-7A35A5A012B7}">
      <dsp:nvSpPr>
        <dsp:cNvPr id="0" name=""/>
        <dsp:cNvSpPr/>
      </dsp:nvSpPr>
      <dsp:spPr>
        <a:xfrm>
          <a:off x="449020" y="2726782"/>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1:00 - 2:00</a:t>
          </a:r>
          <a:endParaRPr lang="en-US" sz="1900" kern="1200" dirty="0"/>
        </a:p>
      </dsp:txBody>
      <dsp:txXfrm>
        <a:off x="470124" y="2747886"/>
        <a:ext cx="1988400" cy="390119"/>
      </dsp:txXfrm>
    </dsp:sp>
    <dsp:sp modelId="{834F7C11-0897-40E6-B2BA-5A8F6FE36D85}">
      <dsp:nvSpPr>
        <dsp:cNvPr id="0" name=""/>
        <dsp:cNvSpPr/>
      </dsp:nvSpPr>
      <dsp:spPr>
        <a:xfrm rot="5400000">
          <a:off x="6718097" y="-1014509"/>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79628" y="3240844"/>
        <a:ext cx="8805916" cy="312094"/>
      </dsp:txXfrm>
    </dsp:sp>
    <dsp:sp modelId="{5201838D-804B-4A34-8E4A-7EC6008DE4E7}">
      <dsp:nvSpPr>
        <dsp:cNvPr id="0" name=""/>
        <dsp:cNvSpPr/>
      </dsp:nvSpPr>
      <dsp:spPr>
        <a:xfrm>
          <a:off x="449020" y="3180727"/>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2:00 - 2:15</a:t>
          </a:r>
          <a:endParaRPr lang="en-US" sz="1900" kern="1200" dirty="0"/>
        </a:p>
      </dsp:txBody>
      <dsp:txXfrm>
        <a:off x="470124" y="3201831"/>
        <a:ext cx="1988400" cy="390119"/>
      </dsp:txXfrm>
    </dsp:sp>
    <dsp:sp modelId="{5A1F3ACD-366F-49BC-8AFF-1280C8CECD08}">
      <dsp:nvSpPr>
        <dsp:cNvPr id="0" name=""/>
        <dsp:cNvSpPr/>
      </dsp:nvSpPr>
      <dsp:spPr>
        <a:xfrm rot="5400000">
          <a:off x="6718097" y="-560564"/>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79628" y="3694789"/>
        <a:ext cx="8805916" cy="312094"/>
      </dsp:txXfrm>
    </dsp:sp>
    <dsp:sp modelId="{96A5357F-26FB-46B9-AC76-401E637DCA6D}">
      <dsp:nvSpPr>
        <dsp:cNvPr id="0" name=""/>
        <dsp:cNvSpPr/>
      </dsp:nvSpPr>
      <dsp:spPr>
        <a:xfrm>
          <a:off x="449020" y="3634671"/>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2:15 - 3:00</a:t>
          </a:r>
          <a:endParaRPr lang="en-US" sz="1900" kern="1200" dirty="0"/>
        </a:p>
      </dsp:txBody>
      <dsp:txXfrm>
        <a:off x="470124" y="3655775"/>
        <a:ext cx="1988400" cy="390119"/>
      </dsp:txXfrm>
    </dsp:sp>
    <dsp:sp modelId="{5C094C1F-0A4B-4924-94B4-9EF233FD65DC}">
      <dsp:nvSpPr>
        <dsp:cNvPr id="0" name=""/>
        <dsp:cNvSpPr/>
      </dsp:nvSpPr>
      <dsp:spPr>
        <a:xfrm rot="5400000">
          <a:off x="6718097" y="-106620"/>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79628" y="4148733"/>
        <a:ext cx="8805916" cy="312094"/>
      </dsp:txXfrm>
    </dsp:sp>
    <dsp:sp modelId="{7D920196-9617-466A-B09A-F7961BB9A172}">
      <dsp:nvSpPr>
        <dsp:cNvPr id="0" name=""/>
        <dsp:cNvSpPr/>
      </dsp:nvSpPr>
      <dsp:spPr>
        <a:xfrm>
          <a:off x="449020" y="4088615"/>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0" i="0" u="none" kern="1200" dirty="0"/>
            <a:t>3:00 - 4:00</a:t>
          </a:r>
          <a:endParaRPr lang="en-US" sz="1900" kern="1200" dirty="0"/>
        </a:p>
      </dsp:txBody>
      <dsp:txXfrm>
        <a:off x="470124" y="4109719"/>
        <a:ext cx="1988400" cy="390119"/>
      </dsp:txXfrm>
    </dsp:sp>
    <dsp:sp modelId="{CE892AC9-582D-4780-B830-4A06AD9AC9FF}">
      <dsp:nvSpPr>
        <dsp:cNvPr id="0" name=""/>
        <dsp:cNvSpPr/>
      </dsp:nvSpPr>
      <dsp:spPr>
        <a:xfrm rot="5400000">
          <a:off x="6718097" y="347323"/>
          <a:ext cx="345862" cy="882280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Cloud Building Blocks Containers (Docker, ACS) and </a:t>
          </a:r>
          <a:r>
            <a:rPr lang="fr-FR" sz="2400" b="0" i="0" u="none" kern="1200" dirty="0" err="1"/>
            <a:t>other</a:t>
          </a:r>
          <a:endParaRPr lang="fr-FR" sz="2400" kern="1200" dirty="0"/>
        </a:p>
      </dsp:txBody>
      <dsp:txXfrm rot="-5400000">
        <a:off x="2479628" y="4602676"/>
        <a:ext cx="8805916" cy="312094"/>
      </dsp:txXfrm>
    </dsp:sp>
    <dsp:sp modelId="{E6A402E3-81A1-4561-9072-A0080B31C16A}">
      <dsp:nvSpPr>
        <dsp:cNvPr id="0" name=""/>
        <dsp:cNvSpPr/>
      </dsp:nvSpPr>
      <dsp:spPr>
        <a:xfrm>
          <a:off x="449020" y="4542560"/>
          <a:ext cx="203060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4:00 - 4:45</a:t>
          </a:r>
          <a:endParaRPr lang="fr-FR" sz="1900" kern="1200" dirty="0"/>
        </a:p>
      </dsp:txBody>
      <dsp:txXfrm>
        <a:off x="470124" y="4563664"/>
        <a:ext cx="1988400" cy="390119"/>
      </dsp:txXfrm>
    </dsp:sp>
    <dsp:sp modelId="{418F4657-93DC-4855-801A-4AC6B081544E}">
      <dsp:nvSpPr>
        <dsp:cNvPr id="0" name=""/>
        <dsp:cNvSpPr/>
      </dsp:nvSpPr>
      <dsp:spPr>
        <a:xfrm rot="5400000">
          <a:off x="6718934" y="823191"/>
          <a:ext cx="345862" cy="877895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502389" y="5056620"/>
        <a:ext cx="8762069" cy="312094"/>
      </dsp:txXfrm>
    </dsp:sp>
    <dsp:sp modelId="{98BE21F9-802A-4A95-8649-5870831CAA4F}">
      <dsp:nvSpPr>
        <dsp:cNvPr id="0" name=""/>
        <dsp:cNvSpPr/>
      </dsp:nvSpPr>
      <dsp:spPr>
        <a:xfrm>
          <a:off x="449020" y="4996504"/>
          <a:ext cx="2053368" cy="4323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44450">
            <a:lnSpc>
              <a:spcPct val="90000"/>
            </a:lnSpc>
            <a:spcBef>
              <a:spcPct val="0"/>
            </a:spcBef>
            <a:spcAft>
              <a:spcPct val="35000"/>
            </a:spcAft>
            <a:buNone/>
          </a:pPr>
          <a:r>
            <a:rPr lang="pt-BR" b="0" i="0" u="none" kern="1200" dirty="0"/>
            <a:t>4:45 - 5:00</a:t>
          </a:r>
          <a:endParaRPr lang="fr-FR" sz="2400" kern="1200" dirty="0"/>
        </a:p>
      </dsp:txBody>
      <dsp:txXfrm>
        <a:off x="470124" y="5017608"/>
        <a:ext cx="2011160" cy="3901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7/12/2017 3:20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7/12/2017 3:20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7/12/2017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16</a:t>
            </a:fld>
            <a:endParaRPr lang="en-US" dirty="0"/>
          </a:p>
        </p:txBody>
      </p:sp>
    </p:spTree>
    <p:extLst>
      <p:ext uri="{BB962C8B-B14F-4D97-AF65-F5344CB8AC3E}">
        <p14:creationId xmlns:p14="http://schemas.microsoft.com/office/powerpoint/2010/main" val="226039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steps</a:t>
            </a:r>
          </a:p>
          <a:p>
            <a:r>
              <a:rPr lang="en-US" dirty="0"/>
              <a:t>Show site</a:t>
            </a:r>
          </a:p>
          <a:p>
            <a:r>
              <a:rPr lang="en-US" dirty="0"/>
              <a:t>Login with Azure AD</a:t>
            </a:r>
          </a:p>
          <a:p>
            <a:r>
              <a:rPr lang="en-US" dirty="0"/>
              <a:t>Create</a:t>
            </a:r>
            <a:r>
              <a:rPr lang="en-US" baseline="0" dirty="0"/>
              <a:t> new incident</a:t>
            </a:r>
          </a:p>
          <a:p>
            <a:r>
              <a:rPr lang="en-US" baseline="0" dirty="0"/>
              <a:t>Show dashboard</a:t>
            </a:r>
          </a:p>
          <a:p>
            <a:r>
              <a:rPr lang="en-US" baseline="0" dirty="0"/>
              <a:t>Show profile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7/12/2017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5396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7/12/2017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6875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7/12/2017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3251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7/12/2017 3:20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1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141983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dirty="0"/>
          </a:p>
          <a:p>
            <a:r>
              <a:rPr lang="en-US" dirty="0"/>
              <a:t>https://azure.microsoft.com/en-us/regions/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2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90%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396504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May-2017: Azure compliance coverag</a:t>
            </a:r>
            <a:r>
              <a:rPr lang="en-US" baseline="0" dirty="0"/>
              <a:t>e includes 59 offerings.  Latest additions: </a:t>
            </a:r>
            <a:r>
              <a:rPr lang="en-US" baseline="0"/>
              <a:t>DFARS, DoE </a:t>
            </a:r>
            <a:r>
              <a:rPr lang="en-US" baseline="0" dirty="0"/>
              <a:t>10 CFR </a:t>
            </a:r>
            <a:r>
              <a:rPr lang="en-US" baseline="0"/>
              <a:t>Part 810, and NIST CSF</a:t>
            </a:r>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779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905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34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15</a:t>
            </a:fld>
            <a:endParaRPr lang="en-US" dirty="0"/>
          </a:p>
        </p:txBody>
      </p:sp>
    </p:spTree>
    <p:extLst>
      <p:ext uri="{BB962C8B-B14F-4D97-AF65-F5344CB8AC3E}">
        <p14:creationId xmlns:p14="http://schemas.microsoft.com/office/powerpoint/2010/main" val="835921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0"/>
            <a:ext cx="12436475" cy="683264"/>
          </a:xfrm>
        </p:spPr>
        <p:txBody>
          <a:bodyPr/>
          <a:lstStyle/>
          <a:p>
            <a:endParaRPr lang="en-US"/>
          </a:p>
        </p:txBody>
      </p:sp>
    </p:spTree>
    <p:extLst>
      <p:ext uri="{BB962C8B-B14F-4D97-AF65-F5344CB8AC3E}">
        <p14:creationId xmlns:p14="http://schemas.microsoft.com/office/powerpoint/2010/main" val="19857413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28" y="1"/>
            <a:ext cx="12435447" cy="6528223"/>
          </a:xfrm>
          <a:prstGeom prst="rect">
            <a:avLst/>
          </a:prstGeom>
        </p:spPr>
      </p:pic>
      <p:sp>
        <p:nvSpPr>
          <p:cNvPr id="7" name="TextBox 6"/>
          <p:cNvSpPr txBox="1"/>
          <p:nvPr/>
        </p:nvSpPr>
        <p:spPr>
          <a:xfrm>
            <a:off x="1216355" y="1467045"/>
            <a:ext cx="4862887" cy="17923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5507"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119"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32597" rtl="0" eaLnBrk="1" fontAlgn="auto" latinLnBrk="0" hangingPunct="1">
              <a:lnSpc>
                <a:spcPts val="5711"/>
              </a:lnSpc>
              <a:spcBef>
                <a:spcPts val="0"/>
              </a:spcBef>
              <a:spcAft>
                <a:spcPts val="0"/>
              </a:spcAft>
              <a:buClrTx/>
              <a:buSzTx/>
              <a:buFontTx/>
              <a:buNone/>
              <a:tabLst/>
              <a:defRPr/>
            </a:pPr>
            <a:r>
              <a:rPr kumimoji="0" lang="en-US" sz="6119"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925892"/>
            <a:ext cx="8175758" cy="83759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4080"/>
              </a:lnSpc>
              <a:spcBef>
                <a:spcPts val="0"/>
              </a:spcBef>
              <a:spcAft>
                <a:spcPts val="0"/>
              </a:spcAft>
              <a:buClrTx/>
              <a:buSzTx/>
              <a:buFontTx/>
              <a:buNone/>
              <a:tabLst/>
              <a:defRPr/>
            </a:pPr>
            <a:r>
              <a:rPr kumimoji="0" lang="en-US" sz="1632" b="0" i="0" u="none" strike="noStrike" kern="1200" cap="none" spc="306"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8385" y="3753677"/>
            <a:ext cx="11688894" cy="1035882"/>
          </a:xfrm>
        </p:spPr>
        <p:txBody>
          <a:bodyPr/>
          <a:lstStyle>
            <a:lvl1pPr marL="0" indent="0">
              <a:buNone/>
              <a:defRPr sz="6119" baseline="0">
                <a:solidFill>
                  <a:srgbClr val="1574B8"/>
                </a:solidFill>
                <a:latin typeface="Segoe UI Light" panose="020B0502040204020203" pitchFamily="34" charset="0"/>
                <a:cs typeface="Segoe UI Light" panose="020B0502040204020203" pitchFamily="34" charset="0"/>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session title</a:t>
            </a:r>
          </a:p>
        </p:txBody>
      </p:sp>
      <p:sp>
        <p:nvSpPr>
          <p:cNvPr id="10" name="Text Placeholder 2"/>
          <p:cNvSpPr>
            <a:spLocks noGrp="1"/>
          </p:cNvSpPr>
          <p:nvPr>
            <p:ph type="body" sz="quarter" idx="11" hasCustomPrompt="1"/>
          </p:nvPr>
        </p:nvSpPr>
        <p:spPr>
          <a:xfrm>
            <a:off x="298385" y="5295933"/>
            <a:ext cx="11688894" cy="583860"/>
          </a:xfrm>
        </p:spPr>
        <p:txBody>
          <a:bodyPr/>
          <a:lstStyle>
            <a:lvl1pPr marL="0" indent="0">
              <a:buNone/>
              <a:defRPr sz="2856" i="1">
                <a:solidFill>
                  <a:schemeClr val="bg2"/>
                </a:solidFill>
                <a:latin typeface="+mn-lt"/>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speaker name</a:t>
            </a:r>
          </a:p>
        </p:txBody>
      </p:sp>
      <p:sp>
        <p:nvSpPr>
          <p:cNvPr id="11" name="Text Placeholder 2"/>
          <p:cNvSpPr>
            <a:spLocks noGrp="1"/>
          </p:cNvSpPr>
          <p:nvPr>
            <p:ph type="body" sz="quarter" idx="12" hasCustomPrompt="1"/>
          </p:nvPr>
        </p:nvSpPr>
        <p:spPr>
          <a:xfrm>
            <a:off x="298385" y="5883502"/>
            <a:ext cx="11688892" cy="470856"/>
          </a:xfrm>
        </p:spPr>
        <p:txBody>
          <a:bodyPr/>
          <a:lstStyle>
            <a:lvl1pPr marL="0" indent="0">
              <a:buNone/>
              <a:defRPr sz="2040" i="0" baseline="0">
                <a:solidFill>
                  <a:schemeClr val="bg2"/>
                </a:solidFill>
              </a:defRPr>
            </a:lvl1pPr>
            <a:lvl2pPr marL="342834" indent="0" algn="l">
              <a:buFontTx/>
              <a:buNone/>
              <a:defRPr sz="3672">
                <a:solidFill>
                  <a:schemeClr val="bg2"/>
                </a:solidFill>
              </a:defRPr>
            </a:lvl2pPr>
            <a:lvl3pPr>
              <a:defRPr sz="3672"/>
            </a:lvl3pPr>
            <a:lvl4pPr>
              <a:defRPr sz="3672"/>
            </a:lvl4pPr>
            <a:lvl5pPr>
              <a:defRPr sz="3672"/>
            </a:lvl5pPr>
          </a:lstStyle>
          <a:p>
            <a:pPr lvl="0"/>
            <a:r>
              <a:rPr lang="en-US" dirty="0"/>
              <a:t>Click to edit contact information (Twitter, Blog, Email, etc.)</a:t>
            </a:r>
          </a:p>
        </p:txBody>
      </p:sp>
    </p:spTree>
    <p:extLst>
      <p:ext uri="{BB962C8B-B14F-4D97-AF65-F5344CB8AC3E}">
        <p14:creationId xmlns:p14="http://schemas.microsoft.com/office/powerpoint/2010/main" val="15615817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7" name="Title 1"/>
          <p:cNvSpPr>
            <a:spLocks noGrp="1"/>
          </p:cNvSpPr>
          <p:nvPr>
            <p:ph type="title" hasCustomPrompt="1"/>
          </p:nvPr>
        </p:nvSpPr>
        <p:spPr>
          <a:xfrm>
            <a:off x="274321" y="3762633"/>
            <a:ext cx="11773301" cy="917575"/>
          </a:xfrm>
        </p:spPr>
        <p:txBody>
          <a:bodyPr/>
          <a:lstStyle>
            <a:lvl1pPr algn="ctr">
              <a:defRPr baseline="0"/>
            </a:lvl1pPr>
          </a:lstStyle>
          <a:p>
            <a:r>
              <a:rPr lang="en-US" dirty="0"/>
              <a:t>Click to edit section name</a:t>
            </a:r>
          </a:p>
        </p:txBody>
      </p:sp>
      <p:sp>
        <p:nvSpPr>
          <p:cNvPr id="8" name="TextBox 7"/>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818463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587492"/>
      </p:ext>
    </p:extLst>
  </p:cSld>
  <p:clrMapOvr>
    <a:masterClrMapping/>
  </p:clrMapOvr>
  <p:transition>
    <p:fade/>
  </p:transition>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7779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74639" y="1439863"/>
            <a:ext cx="11887200" cy="461665"/>
          </a:xfrm>
          <a:solidFill>
            <a:schemeClr val="tx1"/>
          </a:solidFill>
        </p:spPr>
        <p:txBody>
          <a:bodyPr/>
          <a:lstStyle>
            <a:lvl1pPr marL="0" indent="0">
              <a:buNone/>
              <a:defRPr sz="200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881335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 background">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0" y="1364785"/>
            <a:ext cx="12436475" cy="5629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84940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73668" y="1426235"/>
            <a:ext cx="11773954" cy="192398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0646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73668" y="1415403"/>
            <a:ext cx="5604713"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61222" y="1415403"/>
            <a:ext cx="5600616" cy="192736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07455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8999" y="2298616"/>
            <a:ext cx="5486400" cy="192736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586553" y="2298616"/>
            <a:ext cx="5486400" cy="192736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9652" y="1394616"/>
            <a:ext cx="5486400" cy="683264"/>
          </a:xfrm>
        </p:spPr>
        <p:txBody>
          <a:bodyPr/>
          <a:lstStyle>
            <a:lvl1pPr marL="0" indent="0">
              <a:buNone/>
              <a:defRPr sz="3599" b="1" baseline="0"/>
            </a:lvl1pPr>
          </a:lstStyle>
          <a:p>
            <a:pPr lvl="0"/>
            <a:r>
              <a:rPr lang="en-US" dirty="0"/>
              <a:t>Comparison 1</a:t>
            </a:r>
          </a:p>
        </p:txBody>
      </p:sp>
      <p:sp>
        <p:nvSpPr>
          <p:cNvPr id="10" name="Content Placeholder 6"/>
          <p:cNvSpPr>
            <a:spLocks noGrp="1"/>
          </p:cNvSpPr>
          <p:nvPr>
            <p:ph sz="quarter" idx="13" hasCustomPrompt="1"/>
          </p:nvPr>
        </p:nvSpPr>
        <p:spPr>
          <a:xfrm>
            <a:off x="6587206" y="1394616"/>
            <a:ext cx="5486400" cy="683264"/>
          </a:xfrm>
        </p:spPr>
        <p:txBody>
          <a:bodyPr/>
          <a:lstStyle>
            <a:lvl1pPr marL="0" indent="0">
              <a:buNone/>
              <a:defRPr sz="3599" b="1"/>
            </a:lvl1pPr>
          </a:lstStyle>
          <a:p>
            <a:pPr lvl="0"/>
            <a:r>
              <a:rPr lang="en-US" dirty="0"/>
              <a:t>Comparison 1</a:t>
            </a:r>
          </a:p>
        </p:txBody>
      </p:sp>
      <p:sp>
        <p:nvSpPr>
          <p:cNvPr id="11" name="Title 1"/>
          <p:cNvSpPr>
            <a:spLocks noGrp="1"/>
          </p:cNvSpPr>
          <p:nvPr>
            <p:ph type="title"/>
          </p:nvPr>
        </p:nvSpPr>
        <p:spPr>
          <a:xfrm>
            <a:off x="274322" y="296863"/>
            <a:ext cx="11887516"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9359618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84551" y="4624204"/>
            <a:ext cx="11465786" cy="696866"/>
          </a:xfrm>
        </p:spPr>
        <p:txBody>
          <a:bodyPr/>
          <a:lstStyle>
            <a:lvl1pPr marL="0" indent="0" algn="r">
              <a:buNone/>
              <a:defRPr sz="3672" i="0"/>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demo name</a:t>
            </a:r>
          </a:p>
        </p:txBody>
      </p:sp>
      <p:sp>
        <p:nvSpPr>
          <p:cNvPr id="8" name="TextBox 7"/>
          <p:cNvSpPr txBox="1"/>
          <p:nvPr/>
        </p:nvSpPr>
        <p:spPr>
          <a:xfrm>
            <a:off x="7721193" y="2707882"/>
            <a:ext cx="4305995" cy="1958170"/>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1729"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436475" cy="2915699"/>
          </a:xfrm>
          <a:prstGeom prst="rect">
            <a:avLst/>
          </a:prstGeom>
        </p:spPr>
      </p:pic>
      <p:sp>
        <p:nvSpPr>
          <p:cNvPr id="9" name="TextBox 8"/>
          <p:cNvSpPr txBox="1"/>
          <p:nvPr/>
        </p:nvSpPr>
        <p:spPr>
          <a:xfrm>
            <a:off x="794079" y="1045279"/>
            <a:ext cx="3815509" cy="1373851"/>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ts val="408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36555140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74320" y="1571888"/>
            <a:ext cx="11773301" cy="2763659"/>
          </a:xfrm>
          <a:prstGeom prst="rect">
            <a:avLst/>
          </a:prstGeom>
          <a:noFill/>
        </p:spPr>
        <p:txBody>
          <a:bodyPr wrap="square" lIns="186521" tIns="149217" rIns="186521" bIns="149217" rtlCol="0">
            <a:spAutoFit/>
          </a:bodyPr>
          <a:lstStyle/>
          <a:p>
            <a:pPr algn="ctr">
              <a:lnSpc>
                <a:spcPct val="90000"/>
              </a:lnSpc>
              <a:spcAft>
                <a:spcPts val="612"/>
              </a:spcAft>
            </a:pPr>
            <a:r>
              <a:rPr lang="en-US" sz="4080" dirty="0">
                <a:gradFill>
                  <a:gsLst>
                    <a:gs pos="2917">
                      <a:schemeClr val="tx1"/>
                    </a:gs>
                    <a:gs pos="30000">
                      <a:schemeClr val="tx1"/>
                    </a:gs>
                  </a:gsLst>
                  <a:lin ang="5400000" scaled="0"/>
                </a:gradFill>
                <a:latin typeface="+mj-lt"/>
              </a:rPr>
              <a:t>Your</a:t>
            </a:r>
            <a:r>
              <a:rPr lang="en-US" sz="4080" baseline="0" dirty="0">
                <a:gradFill>
                  <a:gsLst>
                    <a:gs pos="2917">
                      <a:schemeClr val="tx1"/>
                    </a:gs>
                    <a:gs pos="30000">
                      <a:schemeClr val="tx1"/>
                    </a:gs>
                  </a:gsLst>
                  <a:lin ang="5400000" scaled="0"/>
                </a:gradFill>
                <a:latin typeface="+mj-lt"/>
              </a:rPr>
              <a:t> </a:t>
            </a:r>
            <a:r>
              <a:rPr lang="en-US" sz="4080" b="0" i="0" baseline="0" dirty="0">
                <a:gradFill>
                  <a:gsLst>
                    <a:gs pos="2917">
                      <a:schemeClr val="tx1"/>
                    </a:gs>
                    <a:gs pos="30000">
                      <a:schemeClr val="tx1"/>
                    </a:gs>
                  </a:gsLst>
                  <a:lin ang="5400000" scaled="0"/>
                </a:gradFill>
                <a:latin typeface="+mj-lt"/>
              </a:rPr>
              <a:t>anonymous</a:t>
            </a:r>
            <a:r>
              <a:rPr lang="en-US" sz="408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12"/>
              </a:spcAft>
            </a:pPr>
            <a:endParaRPr lang="en-US" sz="4080" baseline="0" dirty="0">
              <a:gradFill>
                <a:gsLst>
                  <a:gs pos="2917">
                    <a:schemeClr val="tx1"/>
                  </a:gs>
                  <a:gs pos="30000">
                    <a:schemeClr val="tx1"/>
                  </a:gs>
                </a:gsLst>
                <a:lin ang="5400000" scaled="0"/>
              </a:gradFill>
              <a:latin typeface="+mj-lt"/>
            </a:endParaRPr>
          </a:p>
          <a:p>
            <a:pPr algn="ctr">
              <a:lnSpc>
                <a:spcPct val="90000"/>
              </a:lnSpc>
              <a:spcAft>
                <a:spcPts val="612"/>
              </a:spcAft>
            </a:pPr>
            <a:r>
              <a:rPr lang="en-US" sz="4080" baseline="0" dirty="0">
                <a:gradFill>
                  <a:gsLst>
                    <a:gs pos="2917">
                      <a:schemeClr val="tx1"/>
                    </a:gs>
                    <a:gs pos="30000">
                      <a:schemeClr val="tx1"/>
                    </a:gs>
                  </a:gsLst>
                  <a:lin ang="5400000" scaled="0"/>
                </a:gradFill>
                <a:latin typeface="+mj-lt"/>
              </a:rPr>
              <a:t>Please rate this session at the end of the day at the URL below.</a:t>
            </a:r>
            <a:endParaRPr lang="en-US" sz="408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74321" y="4977690"/>
            <a:ext cx="11773300" cy="1120636"/>
          </a:xfrm>
        </p:spPr>
        <p:txBody>
          <a:bodyPr/>
          <a:lstStyle>
            <a:lvl1pPr marL="0" indent="0" algn="ctr">
              <a:buNone/>
              <a:defRPr sz="6731" i="0">
                <a:latin typeface="+mn-lt"/>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Click to edit survey URL</a:t>
            </a:r>
          </a:p>
        </p:txBody>
      </p:sp>
      <p:sp>
        <p:nvSpPr>
          <p:cNvPr id="5" name="TextBox 4"/>
          <p:cNvSpPr txBox="1"/>
          <p:nvPr userDrawn="1"/>
        </p:nvSpPr>
        <p:spPr>
          <a:xfrm>
            <a:off x="274319" y="212685"/>
            <a:ext cx="11773301" cy="1252148"/>
          </a:xfrm>
          <a:prstGeom prst="rect">
            <a:avLst/>
          </a:prstGeom>
          <a:noFill/>
        </p:spPr>
        <p:txBody>
          <a:bodyPr wrap="square" lIns="186521" tIns="149217" rIns="186521" bIns="149217" rtlCol="0">
            <a:spAutoFit/>
          </a:bodyPr>
          <a:lstStyle/>
          <a:p>
            <a:pPr algn="ctr">
              <a:lnSpc>
                <a:spcPct val="90000"/>
              </a:lnSpc>
              <a:spcAft>
                <a:spcPts val="612"/>
              </a:spcAft>
            </a:pPr>
            <a:r>
              <a:rPr lang="en-US" sz="6731"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11549688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4054538"/>
            <a:ext cx="3646979" cy="781125"/>
          </a:xfrm>
          <a:prstGeom prst="rect">
            <a:avLst/>
          </a:prstGeom>
        </p:spPr>
      </p:pic>
      <p:sp>
        <p:nvSpPr>
          <p:cNvPr id="4" name="Text Box 3"/>
          <p:cNvSpPr txBox="1">
            <a:spLocks noChangeArrowheads="1"/>
          </p:cNvSpPr>
          <p:nvPr userDrawn="1"/>
        </p:nvSpPr>
        <p:spPr bwMode="blackWhite">
          <a:xfrm>
            <a:off x="274638" y="5733697"/>
            <a:ext cx="11850925" cy="720151"/>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102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13716" eaLnBrk="0" hangingPunct="0"/>
            <a:r>
              <a:rPr lang="en-US" sz="102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009095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‹Nr.›</a:t>
            </a:fld>
            <a:endParaRPr lang="en-US"/>
          </a:p>
        </p:txBody>
      </p:sp>
    </p:spTree>
    <p:extLst>
      <p:ext uri="{BB962C8B-B14F-4D97-AF65-F5344CB8AC3E}">
        <p14:creationId xmlns:p14="http://schemas.microsoft.com/office/powerpoint/2010/main" val="1609917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1641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010" y="178102"/>
            <a:ext cx="11192828" cy="680061"/>
          </a:xfrm>
        </p:spPr>
        <p:txBody>
          <a:bodyPr/>
          <a:lstStyle/>
          <a:p>
            <a:r>
              <a:rPr lang="en-US" dirty="0"/>
              <a:t>Click to Edit Master Title Style</a:t>
            </a:r>
          </a:p>
        </p:txBody>
      </p:sp>
      <p:sp>
        <p:nvSpPr>
          <p:cNvPr id="4" name="Text Placeholder 3"/>
          <p:cNvSpPr>
            <a:spLocks noGrp="1"/>
          </p:cNvSpPr>
          <p:nvPr>
            <p:ph type="body" sz="quarter" idx="10"/>
          </p:nvPr>
        </p:nvSpPr>
        <p:spPr>
          <a:xfrm>
            <a:off x="317390" y="1256427"/>
            <a:ext cx="11192828" cy="282186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5124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7.png"/><Relationship Id="rId2" Type="http://schemas.openxmlformats.org/officeDocument/2006/relationships/slideLayout" Target="../slideLayouts/slideLayout47.xml"/><Relationship Id="rId16"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8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501959"/>
            <a:ext cx="11772981" cy="28251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bwMode="invGray">
          <a:xfrm>
            <a:off x="11006409" y="6630300"/>
            <a:ext cx="1303291" cy="285582"/>
          </a:xfrm>
          <a:prstGeom prst="rect">
            <a:avLst/>
          </a:prstGeom>
        </p:spPr>
      </p:pic>
    </p:spTree>
    <p:extLst>
      <p:ext uri="{BB962C8B-B14F-4D97-AF65-F5344CB8AC3E}">
        <p14:creationId xmlns:p14="http://schemas.microsoft.com/office/powerpoint/2010/main" val="4199242024"/>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3264"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notesSlide" Target="../notesSlides/notesSlide12.xml"/><Relationship Id="rId7" Type="http://schemas.openxmlformats.org/officeDocument/2006/relationships/image" Target="../media/image40.emf"/><Relationship Id="rId12" Type="http://schemas.openxmlformats.org/officeDocument/2006/relationships/image" Target="../media/image45.emf"/><Relationship Id="rId2" Type="http://schemas.openxmlformats.org/officeDocument/2006/relationships/slideLayout" Target="../slideLayouts/slideLayout11.xml"/><Relationship Id="rId16" Type="http://schemas.openxmlformats.org/officeDocument/2006/relationships/image" Target="../media/image49.png"/><Relationship Id="rId1" Type="http://schemas.openxmlformats.org/officeDocument/2006/relationships/tags" Target="../tags/tag3.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png"/><Relationship Id="rId15" Type="http://schemas.openxmlformats.org/officeDocument/2006/relationships/image" Target="../media/image48.emf"/><Relationship Id="rId10" Type="http://schemas.openxmlformats.org/officeDocument/2006/relationships/image" Target="../media/image43.emf"/><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and Overview</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7139" y="2398626"/>
            <a:ext cx="891623" cy="891623"/>
          </a:xfrm>
          <a:prstGeom prst="rect">
            <a:avLst/>
          </a:prstGeom>
        </p:spPr>
      </p:pic>
      <p:sp>
        <p:nvSpPr>
          <p:cNvPr id="38" name="Rectangle 37"/>
          <p:cNvSpPr/>
          <p:nvPr/>
        </p:nvSpPr>
        <p:spPr bwMode="auto">
          <a:xfrm>
            <a:off x="881" y="-1"/>
            <a:ext cx="12441263"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dirty="0">
                <a:gradFill>
                  <a:gsLst>
                    <a:gs pos="1250">
                      <a:srgbClr val="FFFFFF"/>
                    </a:gs>
                    <a:gs pos="100000">
                      <a:srgbClr val="FFFFFF"/>
                    </a:gs>
                  </a:gsLst>
                  <a:lin ang="5400000" scaled="0"/>
                </a:gradFill>
                <a:latin typeface="Segoe UI Light"/>
              </a:rPr>
              <a:t>Build apps faster and easier - IAAS</a:t>
            </a:r>
            <a:endParaRPr lang="en-US" sz="4080" spc="-30"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E4A682A-7429-42C9-BA8A-8D1D8275DA08}"/>
              </a:ext>
            </a:extLst>
          </p:cNvPr>
          <p:cNvGrpSpPr/>
          <p:nvPr/>
        </p:nvGrpSpPr>
        <p:grpSpPr>
          <a:xfrm>
            <a:off x="11156313" y="333513"/>
            <a:ext cx="920758" cy="920758"/>
            <a:chOff x="11111871" y="611642"/>
            <a:chExt cx="644101" cy="644101"/>
          </a:xfrm>
        </p:grpSpPr>
        <p:sp>
          <p:nvSpPr>
            <p:cNvPr id="47" name="Oval 46">
              <a:extLst>
                <a:ext uri="{FF2B5EF4-FFF2-40B4-BE49-F238E27FC236}">
                  <a16:creationId xmlns:a16="http://schemas.microsoft.com/office/drawing/2014/main" id="{0A05326B-EEB6-4795-8F25-6658818847A0}"/>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3">
              <a:extLst>
                <a:ext uri="{FF2B5EF4-FFF2-40B4-BE49-F238E27FC236}">
                  <a16:creationId xmlns:a16="http://schemas.microsoft.com/office/drawing/2014/main" id="{3C247564-41BD-458A-808C-5185DD2130BE}"/>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dirty="0">
                <a:gradFill>
                  <a:gsLst>
                    <a:gs pos="0">
                      <a:srgbClr val="FFFFFF"/>
                    </a:gs>
                    <a:gs pos="100000">
                      <a:srgbClr val="FFFFFF"/>
                    </a:gs>
                  </a:gsLst>
                  <a:lin ang="5400000" scaled="0"/>
                </a:gradFill>
                <a:latin typeface="Segoe UI"/>
              </a:rPr>
              <a:t>App service</a:t>
            </a:r>
            <a:endParaRPr lang="x-none" sz="2000" kern="0" dirty="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CB91A1C8-7C62-4280-B987-447811561443}"/>
              </a:ext>
            </a:extLst>
          </p:cNvPr>
          <p:cNvGrpSpPr/>
          <p:nvPr/>
        </p:nvGrpSpPr>
        <p:grpSpPr>
          <a:xfrm>
            <a:off x="11148071" y="334010"/>
            <a:ext cx="920758" cy="920758"/>
            <a:chOff x="11111871" y="611642"/>
            <a:chExt cx="644101" cy="644101"/>
          </a:xfrm>
        </p:grpSpPr>
        <p:sp>
          <p:nvSpPr>
            <p:cNvPr id="37" name="Oval 36">
              <a:extLst>
                <a:ext uri="{FF2B5EF4-FFF2-40B4-BE49-F238E27FC236}">
                  <a16:creationId xmlns:a16="http://schemas.microsoft.com/office/drawing/2014/main" id="{7B0242B9-7017-4FC6-8E7C-19F8C168651F}"/>
                </a:ext>
              </a:extLst>
            </p:cNvPr>
            <p:cNvSpPr/>
            <p:nvPr/>
          </p:nvSpPr>
          <p:spPr bwMode="auto">
            <a:xfrm>
              <a:off x="11111871" y="611642"/>
              <a:ext cx="644101" cy="644101"/>
            </a:xfrm>
            <a:prstGeom prst="ellipse">
              <a:avLst/>
            </a:prstGeom>
            <a:solidFill>
              <a:schemeClr val="bg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13">
              <a:extLst>
                <a:ext uri="{FF2B5EF4-FFF2-40B4-BE49-F238E27FC236}">
                  <a16:creationId xmlns:a16="http://schemas.microsoft.com/office/drawing/2014/main" id="{4D7D8D90-B07D-4AAF-BADB-525373ECE698}"/>
                </a:ext>
              </a:extLst>
            </p:cNvPr>
            <p:cNvSpPr>
              <a:spLocks noChangeAspect="1" noEditPoints="1"/>
            </p:cNvSpPr>
            <p:nvPr/>
          </p:nvSpPr>
          <p:spPr bwMode="auto">
            <a:xfrm>
              <a:off x="11269692" y="819955"/>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188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2125662"/>
            <a:ext cx="11885514" cy="2182284"/>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4174190543"/>
              </p:ext>
            </p:extLst>
          </p:nvPr>
        </p:nvGraphicFramePr>
        <p:xfrm>
          <a:off x="467184" y="1291792"/>
          <a:ext cx="11696176" cy="5353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nvPr>
        </p:nvGraphicFramePr>
        <p:xfrm>
          <a:off x="467183" y="1251242"/>
          <a:ext cx="11696176" cy="539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1292767303"/>
              </p:ext>
            </p:extLst>
          </p:nvPr>
        </p:nvGraphicFramePr>
        <p:xfrm>
          <a:off x="467183" y="1212849"/>
          <a:ext cx="11696176" cy="543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30798938"/>
              </p:ext>
            </p:extLst>
          </p:nvPr>
        </p:nvGraphicFramePr>
        <p:xfrm>
          <a:off x="412753" y="1212849"/>
          <a:ext cx="11751450" cy="5431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730252"/>
          </a:xfrm>
        </p:spPr>
        <p:txBody>
          <a:bodyPr/>
          <a:lstStyle/>
          <a:p>
            <a:pPr marL="0" indent="0">
              <a:buNone/>
            </a:pPr>
            <a:r>
              <a:rPr lang="en-US" dirty="0"/>
              <a:t>HOL 1 - Tools and Developer Environment Setup</a:t>
            </a:r>
          </a:p>
          <a:p>
            <a:pPr marL="0" indent="0">
              <a:buNone/>
            </a:pPr>
            <a:r>
              <a:rPr lang="en-US" dirty="0"/>
              <a:t>HOL 2 - Modern Cloud Apps</a:t>
            </a:r>
          </a:p>
          <a:p>
            <a:pPr marL="0" indent="0">
              <a:buNone/>
            </a:pPr>
            <a:r>
              <a:rPr lang="en-US" dirty="0"/>
              <a:t>HOL 3 - Identity and Office365 APIs</a:t>
            </a:r>
          </a:p>
          <a:p>
            <a:pPr marL="0" indent="0">
              <a:buNone/>
            </a:pPr>
            <a:r>
              <a:rPr lang="en-US" dirty="0"/>
              <a:t>HOL 4 - DevOps Continuous integration</a:t>
            </a:r>
          </a:p>
          <a:p>
            <a:pPr marL="0" indent="0">
              <a:buNone/>
            </a:pPr>
            <a:r>
              <a:rPr lang="en-US" dirty="0"/>
              <a:t>HOL 5 - Infrastructure as code</a:t>
            </a:r>
          </a:p>
          <a:p>
            <a:pPr marL="0" indent="0">
              <a:buNone/>
            </a:pPr>
            <a:r>
              <a:rPr lang="en-US" dirty="0"/>
              <a:t>HOL 6 - Monitoring</a:t>
            </a:r>
          </a:p>
        </p:txBody>
      </p:sp>
      <p:sp>
        <p:nvSpPr>
          <p:cNvPr id="6" name="Title 5"/>
          <p:cNvSpPr>
            <a:spLocks noGrp="1"/>
          </p:cNvSpPr>
          <p:nvPr>
            <p:ph type="title"/>
          </p:nvPr>
        </p:nvSpPr>
        <p:spPr/>
        <p:txBody>
          <a:bodyPr/>
          <a:lstStyle/>
          <a:p>
            <a:r>
              <a:rPr lang="en-US" dirty="0"/>
              <a:t>HOL Agenda</a:t>
            </a:r>
          </a:p>
        </p:txBody>
      </p:sp>
    </p:spTree>
    <p:extLst>
      <p:ext uri="{BB962C8B-B14F-4D97-AF65-F5344CB8AC3E}">
        <p14:creationId xmlns:p14="http://schemas.microsoft.com/office/powerpoint/2010/main" val="2441929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Scenario</a:t>
            </a:r>
          </a:p>
        </p:txBody>
      </p:sp>
      <p:sp>
        <p:nvSpPr>
          <p:cNvPr id="5" name="Text Placeholder 4"/>
          <p:cNvSpPr>
            <a:spLocks noGrp="1"/>
          </p:cNvSpPr>
          <p:nvPr>
            <p:ph type="body" sz="quarter" idx="10"/>
          </p:nvPr>
        </p:nvSpPr>
        <p:spPr>
          <a:xfrm>
            <a:off x="274638" y="1212850"/>
            <a:ext cx="11887200" cy="5355312"/>
          </a:xfrm>
        </p:spPr>
        <p:txBody>
          <a:bodyPr/>
          <a:lstStyle/>
          <a:p>
            <a:r>
              <a:rPr lang="en-US" dirty="0"/>
              <a:t>City Power &amp; Light is looking to use cloud capabilities</a:t>
            </a:r>
          </a:p>
          <a:p>
            <a:endParaRPr lang="en-US" dirty="0"/>
          </a:p>
          <a:p>
            <a:r>
              <a:rPr lang="en-US" dirty="0"/>
              <a:t>Would like to allow field workers the ability to capture incidents</a:t>
            </a:r>
          </a:p>
          <a:p>
            <a:endParaRPr lang="en-US" dirty="0"/>
          </a:p>
          <a:p>
            <a:r>
              <a:rPr lang="en-US" dirty="0"/>
              <a:t>Would like to provide photo upload capability</a:t>
            </a:r>
          </a:p>
          <a:p>
            <a:endParaRPr lang="en-US" dirty="0"/>
          </a:p>
          <a:p>
            <a:r>
              <a:rPr lang="en-US" dirty="0"/>
              <a:t>Would like to consume PaaS services on Azure</a:t>
            </a:r>
          </a:p>
        </p:txBody>
      </p:sp>
    </p:spTree>
    <p:extLst>
      <p:ext uri="{BB962C8B-B14F-4D97-AF65-F5344CB8AC3E}">
        <p14:creationId xmlns:p14="http://schemas.microsoft.com/office/powerpoint/2010/main" val="200712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City Power and Light</a:t>
            </a:r>
          </a:p>
        </p:txBody>
      </p:sp>
    </p:spTree>
    <p:extLst>
      <p:ext uri="{BB962C8B-B14F-4D97-AF65-F5344CB8AC3E}">
        <p14:creationId xmlns:p14="http://schemas.microsoft.com/office/powerpoint/2010/main" val="1908476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SUB INTRO (Optional)</a:t>
            </a:r>
          </a:p>
        </p:txBody>
      </p:sp>
    </p:spTree>
    <p:extLst>
      <p:ext uri="{BB962C8B-B14F-4D97-AF65-F5344CB8AC3E}">
        <p14:creationId xmlns:p14="http://schemas.microsoft.com/office/powerpoint/2010/main" val="13648163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510" y="1160547"/>
            <a:ext cx="11392728" cy="4281207"/>
          </a:xfrm>
          <a:prstGeom prst="rect">
            <a:avLst/>
          </a:prstGeom>
        </p:spPr>
      </p:pic>
      <p:sp>
        <p:nvSpPr>
          <p:cNvPr id="3" name="Title 2"/>
          <p:cNvSpPr>
            <a:spLocks noGrp="1"/>
          </p:cNvSpPr>
          <p:nvPr>
            <p:ph type="title"/>
          </p:nvPr>
        </p:nvSpPr>
        <p:spPr/>
        <p:txBody>
          <a:bodyPr/>
          <a:lstStyle/>
          <a:p>
            <a:r>
              <a:rPr lang="en-US" dirty="0"/>
              <a:t>City Power &amp; Light Outage Incident Tracker</a:t>
            </a:r>
          </a:p>
        </p:txBody>
      </p:sp>
    </p:spTree>
    <p:extLst>
      <p:ext uri="{BB962C8B-B14F-4D97-AF65-F5344CB8AC3E}">
        <p14:creationId xmlns:p14="http://schemas.microsoft.com/office/powerpoint/2010/main" val="69089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92351" y="1212849"/>
            <a:ext cx="4091637" cy="5410516"/>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4"/>
          <a:stretch>
            <a:fillRect/>
          </a:stretch>
        </p:blipFill>
        <p:spPr>
          <a:xfrm>
            <a:off x="3364730" y="1376435"/>
            <a:ext cx="5266256" cy="532122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a:stretch>
            <a:fillRect/>
          </a:stretch>
        </p:blipFill>
        <p:spPr>
          <a:xfrm>
            <a:off x="5680971" y="2984880"/>
            <a:ext cx="5693902" cy="353022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a:t>Screenshots</a:t>
            </a:r>
          </a:p>
        </p:txBody>
      </p:sp>
    </p:spTree>
    <p:custDataLst>
      <p:tags r:id="rId1"/>
    </p:custDataLst>
    <p:extLst>
      <p:ext uri="{BB962C8B-B14F-4D97-AF65-F5344CB8AC3E}">
        <p14:creationId xmlns:p14="http://schemas.microsoft.com/office/powerpoint/2010/main" val="113436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tart"/>
          <p:cNvGrpSpPr/>
          <p:nvPr/>
        </p:nvGrpSpPr>
        <p:grpSpPr>
          <a:xfrm>
            <a:off x="819772" y="1573848"/>
            <a:ext cx="1027357" cy="646272"/>
            <a:chOff x="251502" y="1176974"/>
            <a:chExt cx="1559428" cy="980978"/>
          </a:xfrm>
        </p:grpSpPr>
        <p:pic>
          <p:nvPicPr>
            <p:cNvPr id="82" name="Picture 10" descr="Image result for user with pc icon"/>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625" y="1195069"/>
              <a:ext cx="770305" cy="9628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Image result for user with phone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02" y="1176974"/>
              <a:ext cx="870147" cy="870147"/>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p:cNvSpPr txBox="1"/>
          <p:nvPr/>
        </p:nvSpPr>
        <p:spPr>
          <a:xfrm>
            <a:off x="825984" y="1212849"/>
            <a:ext cx="101493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panose="020B0502040204020203" pitchFamily="34" charset="0"/>
              </a:rPr>
              <a:t>START</a:t>
            </a:r>
          </a:p>
        </p:txBody>
      </p:sp>
      <p:sp>
        <p:nvSpPr>
          <p:cNvPr id="2" name="Title 1"/>
          <p:cNvSpPr>
            <a:spLocks noGrp="1"/>
          </p:cNvSpPr>
          <p:nvPr>
            <p:ph type="title"/>
          </p:nvPr>
        </p:nvSpPr>
        <p:spPr/>
        <p:txBody>
          <a:bodyPr/>
          <a:lstStyle/>
          <a:p>
            <a:r>
              <a:rPr lang="en-US" dirty="0"/>
              <a:t>City Power &amp; Light App Architecture</a:t>
            </a:r>
          </a:p>
        </p:txBody>
      </p:sp>
      <p:grpSp>
        <p:nvGrpSpPr>
          <p:cNvPr id="20" name="09-func"/>
          <p:cNvGrpSpPr/>
          <p:nvPr/>
        </p:nvGrpSpPr>
        <p:grpSpPr>
          <a:xfrm>
            <a:off x="7226331" y="4679391"/>
            <a:ext cx="4872168" cy="1865871"/>
            <a:chOff x="7226331" y="4679391"/>
            <a:chExt cx="4872168" cy="1865871"/>
          </a:xfrm>
        </p:grpSpPr>
        <p:grpSp>
          <p:nvGrpSpPr>
            <p:cNvPr id="6" name="Group 5"/>
            <p:cNvGrpSpPr/>
            <p:nvPr/>
          </p:nvGrpSpPr>
          <p:grpSpPr>
            <a:xfrm>
              <a:off x="10445888" y="4679391"/>
              <a:ext cx="1652611" cy="1865871"/>
              <a:chOff x="10445888" y="4679391"/>
              <a:chExt cx="1652611" cy="1865871"/>
            </a:xfrm>
          </p:grpSpPr>
          <p:grpSp>
            <p:nvGrpSpPr>
              <p:cNvPr id="81" name="Group 80"/>
              <p:cNvGrpSpPr/>
              <p:nvPr/>
            </p:nvGrpSpPr>
            <p:grpSpPr>
              <a:xfrm>
                <a:off x="10603038" y="4716462"/>
                <a:ext cx="1495461" cy="1828800"/>
                <a:chOff x="10603038" y="4721677"/>
                <a:chExt cx="1495461" cy="1828800"/>
              </a:xfrm>
            </p:grpSpPr>
            <p:sp>
              <p:nvSpPr>
                <p:cNvPr id="110" name="Rectangle: Rounded Corners 109"/>
                <p:cNvSpPr/>
                <p:nvPr/>
              </p:nvSpPr>
              <p:spPr bwMode="auto">
                <a:xfrm>
                  <a:off x="10638974"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603038" y="4969750"/>
                  <a:ext cx="1495461" cy="1254861"/>
                  <a:chOff x="10603038" y="4985601"/>
                  <a:chExt cx="1495461" cy="1254861"/>
                </a:xfrm>
              </p:grpSpPr>
              <p:sp>
                <p:nvSpPr>
                  <p:cNvPr id="104" name="TextBox 103"/>
                  <p:cNvSpPr txBox="1"/>
                  <p:nvPr/>
                </p:nvSpPr>
                <p:spPr>
                  <a:xfrm>
                    <a:off x="10603038" y="4985601"/>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FUNCTION</a:t>
                    </a:r>
                  </a:p>
                </p:txBody>
              </p:sp>
              <p:pic>
                <p:nvPicPr>
                  <p:cNvPr id="76" name="Picture 75"/>
                  <p:cNvPicPr>
                    <a:picLocks noChangeAspect="1"/>
                  </p:cNvPicPr>
                  <p:nvPr/>
                </p:nvPicPr>
                <p:blipFill>
                  <a:blip r:embed="rId6">
                    <a:duotone>
                      <a:schemeClr val="accent4">
                        <a:shade val="45000"/>
                        <a:satMod val="135000"/>
                      </a:schemeClr>
                      <a:prstClr val="white"/>
                    </a:duotone>
                  </a:blip>
                  <a:stretch>
                    <a:fillRect/>
                  </a:stretch>
                </p:blipFill>
                <p:spPr>
                  <a:xfrm>
                    <a:off x="11087012" y="5742362"/>
                    <a:ext cx="527513" cy="498100"/>
                  </a:xfrm>
                  <a:prstGeom prst="rect">
                    <a:avLst/>
                  </a:prstGeom>
                </p:spPr>
              </p:pic>
            </p:grpSp>
          </p:grpSp>
          <p:sp>
            <p:nvSpPr>
              <p:cNvPr id="163" name="Oval 162"/>
              <p:cNvSpPr/>
              <p:nvPr/>
            </p:nvSpPr>
            <p:spPr>
              <a:xfrm>
                <a:off x="10445888"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9</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grpSp>
        <p:cxnSp>
          <p:nvCxnSpPr>
            <p:cNvPr id="186" name="Straight Arrow Connector 185"/>
            <p:cNvCxnSpPr/>
            <p:nvPr/>
          </p:nvCxnSpPr>
          <p:spPr>
            <a:xfrm>
              <a:off x="7226331" y="5760234"/>
              <a:ext cx="3376707" cy="230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08-dash"/>
          <p:cNvGrpSpPr/>
          <p:nvPr/>
        </p:nvGrpSpPr>
        <p:grpSpPr>
          <a:xfrm>
            <a:off x="2019250" y="1146084"/>
            <a:ext cx="5532662" cy="1970178"/>
            <a:chOff x="2019250" y="1146084"/>
            <a:chExt cx="5532662" cy="1970178"/>
          </a:xfrm>
        </p:grpSpPr>
        <p:grpSp>
          <p:nvGrpSpPr>
            <p:cNvPr id="125" name="Group 124"/>
            <p:cNvGrpSpPr/>
            <p:nvPr/>
          </p:nvGrpSpPr>
          <p:grpSpPr>
            <a:xfrm>
              <a:off x="3754232" y="1168724"/>
              <a:ext cx="1371600" cy="1828800"/>
              <a:chOff x="4239095" y="1212849"/>
              <a:chExt cx="1371600" cy="1828800"/>
            </a:xfrm>
          </p:grpSpPr>
          <p:sp>
            <p:nvSpPr>
              <p:cNvPr id="55" name="Rectangle: Rounded Corners 54"/>
              <p:cNvSpPr/>
              <p:nvPr/>
            </p:nvSpPr>
            <p:spPr bwMode="auto">
              <a:xfrm>
                <a:off x="4239095" y="1212849"/>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p:nvPr/>
            </p:nvGrpSpPr>
            <p:grpSpPr>
              <a:xfrm>
                <a:off x="4379653" y="1500023"/>
                <a:ext cx="1090485" cy="1254453"/>
                <a:chOff x="4520210" y="1493509"/>
                <a:chExt cx="1090485" cy="1254453"/>
              </a:xfrm>
            </p:grpSpPr>
            <p:pic>
              <p:nvPicPr>
                <p:cNvPr id="90" name="Picture 6"/>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5421" y="220186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4520210" y="1493509"/>
                  <a:ext cx="10904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CACHE</a:t>
                  </a:r>
                </a:p>
              </p:txBody>
            </p:sp>
          </p:grpSp>
        </p:grpSp>
        <p:sp>
          <p:nvSpPr>
            <p:cNvPr id="56" name="Oval 55"/>
            <p:cNvSpPr/>
            <p:nvPr/>
          </p:nvSpPr>
          <p:spPr>
            <a:xfrm>
              <a:off x="3536677" y="1146084"/>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chemeClr val="bg1"/>
                  </a:solidFill>
                  <a:latin typeface="Segoe UI Semibold" panose="020B0702040204020203" pitchFamily="34" charset="0"/>
                </a:rPr>
                <a:t>8</a:t>
              </a:r>
              <a:endPar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endParaRPr>
            </a:p>
          </p:txBody>
        </p:sp>
        <p:cxnSp>
          <p:nvCxnSpPr>
            <p:cNvPr id="192" name="Straight Arrow Connector 191"/>
            <p:cNvCxnSpPr>
              <a:stCxn id="55" idx="3"/>
              <a:endCxn id="121" idx="1"/>
            </p:cNvCxnSpPr>
            <p:nvPr/>
          </p:nvCxnSpPr>
          <p:spPr>
            <a:xfrm>
              <a:off x="5125832" y="2083124"/>
              <a:ext cx="2426080" cy="76790"/>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08-dash"/>
            <p:cNvGrpSpPr/>
            <p:nvPr/>
          </p:nvGrpSpPr>
          <p:grpSpPr>
            <a:xfrm>
              <a:off x="2019250" y="2083124"/>
              <a:ext cx="1734982" cy="1033138"/>
              <a:chOff x="2019250" y="2083124"/>
              <a:chExt cx="1734982" cy="1033138"/>
            </a:xfrm>
          </p:grpSpPr>
          <p:cxnSp>
            <p:nvCxnSpPr>
              <p:cNvPr id="189" name="Connector: Curved 188"/>
              <p:cNvCxnSpPr>
                <a:stCxn id="55" idx="1"/>
              </p:cNvCxnSpPr>
              <p:nvPr/>
            </p:nvCxnSpPr>
            <p:spPr>
              <a:xfrm rot="10800000" flipV="1">
                <a:off x="2019250" y="2083124"/>
                <a:ext cx="1734982" cy="1033138"/>
              </a:xfrm>
              <a:prstGeom prst="curvedConnector3">
                <a:avLst>
                  <a:gd name="adj1" fmla="val 50000"/>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157495" y="2114563"/>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Dashboard</a:t>
                </a:r>
              </a:p>
            </p:txBody>
          </p:sp>
        </p:grpSp>
      </p:grpSp>
      <p:grpSp>
        <p:nvGrpSpPr>
          <p:cNvPr id="23" name="07-email"/>
          <p:cNvGrpSpPr/>
          <p:nvPr/>
        </p:nvGrpSpPr>
        <p:grpSpPr>
          <a:xfrm>
            <a:off x="2019250" y="3302330"/>
            <a:ext cx="2654766" cy="3242932"/>
            <a:chOff x="2019250" y="3302330"/>
            <a:chExt cx="2654766" cy="3242932"/>
          </a:xfrm>
        </p:grpSpPr>
        <p:grpSp>
          <p:nvGrpSpPr>
            <p:cNvPr id="10" name="Group 9"/>
            <p:cNvGrpSpPr/>
            <p:nvPr/>
          </p:nvGrpSpPr>
          <p:grpSpPr>
            <a:xfrm>
              <a:off x="3017837" y="4679391"/>
              <a:ext cx="1656179" cy="1865871"/>
              <a:chOff x="3017837" y="4679391"/>
              <a:chExt cx="1656179" cy="1865871"/>
            </a:xfrm>
          </p:grpSpPr>
          <p:grpSp>
            <p:nvGrpSpPr>
              <p:cNvPr id="131" name="Group 130"/>
              <p:cNvGrpSpPr/>
              <p:nvPr/>
            </p:nvGrpSpPr>
            <p:grpSpPr>
              <a:xfrm>
                <a:off x="3199922" y="4716462"/>
                <a:ext cx="1474094" cy="1828800"/>
                <a:chOff x="3199922" y="4758923"/>
                <a:chExt cx="1474094" cy="1828800"/>
              </a:xfrm>
            </p:grpSpPr>
            <p:sp>
              <p:nvSpPr>
                <p:cNvPr id="105" name="Rectangle: Rounded Corners 104"/>
                <p:cNvSpPr/>
                <p:nvPr/>
              </p:nvSpPr>
              <p:spPr bwMode="auto">
                <a:xfrm>
                  <a:off x="3251169"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0" name="Group 129"/>
                <p:cNvGrpSpPr/>
                <p:nvPr/>
              </p:nvGrpSpPr>
              <p:grpSpPr>
                <a:xfrm>
                  <a:off x="3199922" y="5054878"/>
                  <a:ext cx="1474094" cy="1236890"/>
                  <a:chOff x="3369195" y="4829166"/>
                  <a:chExt cx="1474094" cy="1236890"/>
                </a:xfrm>
              </p:grpSpPr>
              <p:pic>
                <p:nvPicPr>
                  <p:cNvPr id="70" name="Picture 69"/>
                  <p:cNvPicPr>
                    <a:picLocks noChangeAspect="1"/>
                  </p:cNvPicPr>
                  <p:nvPr/>
                </p:nvPicPr>
                <p:blipFill>
                  <a:blip r:embed="rId8">
                    <a:duotone>
                      <a:schemeClr val="accent4">
                        <a:shade val="45000"/>
                        <a:satMod val="135000"/>
                      </a:schemeClr>
                      <a:prstClr val="white"/>
                    </a:duotone>
                  </a:blip>
                  <a:stretch>
                    <a:fillRect/>
                  </a:stretch>
                </p:blipFill>
                <p:spPr>
                  <a:xfrm>
                    <a:off x="3583614" y="5382389"/>
                    <a:ext cx="1045256" cy="683667"/>
                  </a:xfrm>
                  <a:prstGeom prst="rect">
                    <a:avLst/>
                  </a:prstGeom>
                </p:spPr>
              </p:pic>
              <p:sp>
                <p:nvSpPr>
                  <p:cNvPr id="107" name="TextBox 106"/>
                  <p:cNvSpPr txBox="1"/>
                  <p:nvPr/>
                </p:nvSpPr>
                <p:spPr>
                  <a:xfrm>
                    <a:off x="3369195" y="4829166"/>
                    <a:ext cx="1474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O365</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APIs</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106" name="Oval 105"/>
              <p:cNvSpPr/>
              <p:nvPr/>
            </p:nvSpPr>
            <p:spPr>
              <a:xfrm>
                <a:off x="3017837"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7</a:t>
                </a:r>
              </a:p>
            </p:txBody>
          </p:sp>
        </p:grpSp>
        <p:grpSp>
          <p:nvGrpSpPr>
            <p:cNvPr id="17" name="Group 16"/>
            <p:cNvGrpSpPr/>
            <p:nvPr/>
          </p:nvGrpSpPr>
          <p:grpSpPr>
            <a:xfrm>
              <a:off x="2019250" y="3302330"/>
              <a:ext cx="2211622" cy="1414132"/>
              <a:chOff x="2019250" y="3302330"/>
              <a:chExt cx="2211622" cy="1414132"/>
            </a:xfrm>
          </p:grpSpPr>
          <p:cxnSp>
            <p:nvCxnSpPr>
              <p:cNvPr id="144" name="Connector: Curved 143"/>
              <p:cNvCxnSpPr>
                <a:stCxn id="59" idx="3"/>
                <a:endCxn id="105" idx="0"/>
              </p:cNvCxnSpPr>
              <p:nvPr/>
            </p:nvCxnSpPr>
            <p:spPr>
              <a:xfrm>
                <a:off x="2019250" y="3302330"/>
                <a:ext cx="1917719"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2950712"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Email</a:t>
                </a:r>
              </a:p>
            </p:txBody>
          </p:sp>
        </p:grpSp>
      </p:grpSp>
      <p:grpSp>
        <p:nvGrpSpPr>
          <p:cNvPr id="27" name="06-queue"/>
          <p:cNvGrpSpPr/>
          <p:nvPr/>
        </p:nvGrpSpPr>
        <p:grpSpPr>
          <a:xfrm>
            <a:off x="2019250" y="3302330"/>
            <a:ext cx="7394100" cy="2176132"/>
            <a:chOff x="2019250" y="3302330"/>
            <a:chExt cx="7394100" cy="2176132"/>
          </a:xfrm>
        </p:grpSpPr>
        <p:grpSp>
          <p:nvGrpSpPr>
            <p:cNvPr id="8" name="Group 7"/>
            <p:cNvGrpSpPr/>
            <p:nvPr/>
          </p:nvGrpSpPr>
          <p:grpSpPr>
            <a:xfrm>
              <a:off x="7742237" y="3627485"/>
              <a:ext cx="1671113" cy="1850977"/>
              <a:chOff x="7742237" y="3627485"/>
              <a:chExt cx="1671113" cy="1850977"/>
            </a:xfrm>
          </p:grpSpPr>
          <p:grpSp>
            <p:nvGrpSpPr>
              <p:cNvPr id="129" name="Group 128"/>
              <p:cNvGrpSpPr/>
              <p:nvPr/>
            </p:nvGrpSpPr>
            <p:grpSpPr>
              <a:xfrm>
                <a:off x="7917889" y="3649662"/>
                <a:ext cx="1495461" cy="1828800"/>
                <a:chOff x="8382250" y="4721677"/>
                <a:chExt cx="1495461" cy="1828800"/>
              </a:xfrm>
            </p:grpSpPr>
            <p:sp>
              <p:nvSpPr>
                <p:cNvPr id="57" name="Rectangle: Rounded Corners 56"/>
                <p:cNvSpPr/>
                <p:nvPr/>
              </p:nvSpPr>
              <p:spPr bwMode="auto">
                <a:xfrm>
                  <a:off x="8444180"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p:cNvGrpSpPr/>
                <p:nvPr/>
              </p:nvGrpSpPr>
              <p:grpSpPr>
                <a:xfrm>
                  <a:off x="8382250" y="4879920"/>
                  <a:ext cx="1495461" cy="1512315"/>
                  <a:chOff x="8576263" y="4868486"/>
                  <a:chExt cx="1495461" cy="1512315"/>
                </a:xfrm>
              </p:grpSpPr>
              <p:pic>
                <p:nvPicPr>
                  <p:cNvPr id="113" name="Picture 112"/>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8860376" y="5515383"/>
                    <a:ext cx="927234" cy="865418"/>
                  </a:xfrm>
                  <a:prstGeom prst="rect">
                    <a:avLst/>
                  </a:prstGeom>
                </p:spPr>
              </p:pic>
              <p:sp>
                <p:nvSpPr>
                  <p:cNvPr id="115" name="TextBox 114"/>
                  <p:cNvSpPr txBox="1"/>
                  <p:nvPr/>
                </p:nvSpPr>
                <p:spPr>
                  <a:xfrm>
                    <a:off x="8576263" y="4868486"/>
                    <a:ext cx="149546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QUEUE</a:t>
                    </a:r>
                  </a:p>
                </p:txBody>
              </p:sp>
            </p:grpSp>
          </p:grpSp>
          <p:sp>
            <p:nvSpPr>
              <p:cNvPr id="58" name="Oval 57"/>
              <p:cNvSpPr/>
              <p:nvPr/>
            </p:nvSpPr>
            <p:spPr>
              <a:xfrm>
                <a:off x="7742237" y="362748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solidFill>
                    <a:effectLst/>
                    <a:uLnTx/>
                    <a:uFillTx/>
                    <a:latin typeface="Segoe UI Semibold" panose="020B0702040204020203" pitchFamily="34" charset="0"/>
                  </a:rPr>
                  <a:t>6</a:t>
                </a:r>
              </a:p>
            </p:txBody>
          </p:sp>
        </p:grpSp>
        <p:cxnSp>
          <p:nvCxnSpPr>
            <p:cNvPr id="138" name="Connector: Curved 137"/>
            <p:cNvCxnSpPr>
              <a:stCxn id="59" idx="3"/>
              <a:endCxn id="57" idx="1"/>
            </p:cNvCxnSpPr>
            <p:nvPr/>
          </p:nvCxnSpPr>
          <p:spPr>
            <a:xfrm>
              <a:off x="2019250" y="3302330"/>
              <a:ext cx="5960569" cy="1261732"/>
            </a:xfrm>
            <a:prstGeom prst="curvedConnector3">
              <a:avLst>
                <a:gd name="adj1" fmla="val 8658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5" name="05-images"/>
          <p:cNvGrpSpPr/>
          <p:nvPr/>
        </p:nvGrpSpPr>
        <p:grpSpPr>
          <a:xfrm>
            <a:off x="2019250" y="3302330"/>
            <a:ext cx="5222392" cy="3242932"/>
            <a:chOff x="2019250" y="3302330"/>
            <a:chExt cx="5222392" cy="3242932"/>
          </a:xfrm>
        </p:grpSpPr>
        <p:grpSp>
          <p:nvGrpSpPr>
            <p:cNvPr id="7" name="Group 6"/>
            <p:cNvGrpSpPr/>
            <p:nvPr/>
          </p:nvGrpSpPr>
          <p:grpSpPr>
            <a:xfrm>
              <a:off x="5610016" y="4679391"/>
              <a:ext cx="1631626" cy="1865871"/>
              <a:chOff x="5610016" y="4679391"/>
              <a:chExt cx="1631626" cy="1865871"/>
            </a:xfrm>
          </p:grpSpPr>
          <p:grpSp>
            <p:nvGrpSpPr>
              <p:cNvPr id="127" name="Group 126"/>
              <p:cNvGrpSpPr/>
              <p:nvPr/>
            </p:nvGrpSpPr>
            <p:grpSpPr>
              <a:xfrm>
                <a:off x="5767548" y="4716462"/>
                <a:ext cx="1474094" cy="1828800"/>
                <a:chOff x="5767548" y="4721677"/>
                <a:chExt cx="1474094" cy="1828800"/>
              </a:xfrm>
            </p:grpSpPr>
            <p:sp>
              <p:nvSpPr>
                <p:cNvPr id="51" name="Rectangle: Rounded Corners 50"/>
                <p:cNvSpPr/>
                <p:nvPr/>
              </p:nvSpPr>
              <p:spPr bwMode="auto">
                <a:xfrm>
                  <a:off x="5818795" y="4721677"/>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p:cNvGrpSpPr/>
                <p:nvPr/>
              </p:nvGrpSpPr>
              <p:grpSpPr>
                <a:xfrm>
                  <a:off x="5767548" y="4875636"/>
                  <a:ext cx="1474094" cy="1520883"/>
                  <a:chOff x="5774058" y="4832952"/>
                  <a:chExt cx="1474094" cy="1520883"/>
                </a:xfrm>
              </p:grpSpPr>
              <p:pic>
                <p:nvPicPr>
                  <p:cNvPr id="92" name="Picture 5"/>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8687" y="5825197"/>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5774058" y="4832952"/>
                    <a:ext cx="147409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BLOB</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STORAGE</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sp>
            <p:nvSpPr>
              <p:cNvPr id="52" name="Oval 51"/>
              <p:cNvSpPr/>
              <p:nvPr/>
            </p:nvSpPr>
            <p:spPr>
              <a:xfrm>
                <a:off x="5610016" y="4679391"/>
                <a:ext cx="444098"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5</a:t>
                </a:r>
              </a:p>
            </p:txBody>
          </p:sp>
        </p:grpSp>
        <p:grpSp>
          <p:nvGrpSpPr>
            <p:cNvPr id="16" name="Group 15"/>
            <p:cNvGrpSpPr/>
            <p:nvPr/>
          </p:nvGrpSpPr>
          <p:grpSpPr>
            <a:xfrm>
              <a:off x="2019250" y="3302330"/>
              <a:ext cx="4485345" cy="1414132"/>
              <a:chOff x="2019250" y="3302330"/>
              <a:chExt cx="4485345" cy="1414132"/>
            </a:xfrm>
          </p:grpSpPr>
          <p:cxnSp>
            <p:nvCxnSpPr>
              <p:cNvPr id="142" name="Connector: Curved 141"/>
              <p:cNvCxnSpPr>
                <a:stCxn id="59" idx="3"/>
                <a:endCxn id="51" idx="0"/>
              </p:cNvCxnSpPr>
              <p:nvPr/>
            </p:nvCxnSpPr>
            <p:spPr>
              <a:xfrm>
                <a:off x="2019250" y="3302330"/>
                <a:ext cx="4485345" cy="1414132"/>
              </a:xfrm>
              <a:prstGeom prst="curved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5007204" y="3758994"/>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Images</a:t>
                </a:r>
              </a:p>
            </p:txBody>
          </p:sp>
        </p:grpSp>
      </p:grpSp>
      <p:grpSp>
        <p:nvGrpSpPr>
          <p:cNvPr id="21" name="03-new"/>
          <p:cNvGrpSpPr/>
          <p:nvPr/>
        </p:nvGrpSpPr>
        <p:grpSpPr>
          <a:xfrm>
            <a:off x="2019250" y="1038499"/>
            <a:ext cx="10294248" cy="3040935"/>
            <a:chOff x="2019250" y="1038499"/>
            <a:chExt cx="10294248" cy="3040935"/>
          </a:xfrm>
        </p:grpSpPr>
        <p:grpSp>
          <p:nvGrpSpPr>
            <p:cNvPr id="9" name="Group 8"/>
            <p:cNvGrpSpPr/>
            <p:nvPr/>
          </p:nvGrpSpPr>
          <p:grpSpPr>
            <a:xfrm>
              <a:off x="7551912" y="1038499"/>
              <a:ext cx="4761586" cy="3040935"/>
              <a:chOff x="7551912" y="1038499"/>
              <a:chExt cx="4761586" cy="3040935"/>
            </a:xfrm>
          </p:grpSpPr>
          <p:grpSp>
            <p:nvGrpSpPr>
              <p:cNvPr id="122" name="Group 121"/>
              <p:cNvGrpSpPr/>
              <p:nvPr/>
            </p:nvGrpSpPr>
            <p:grpSpPr>
              <a:xfrm>
                <a:off x="7551912" y="1038499"/>
                <a:ext cx="4761586" cy="3040935"/>
                <a:chOff x="7551912" y="1038499"/>
                <a:chExt cx="4761586" cy="3040935"/>
              </a:xfrm>
            </p:grpSpPr>
            <p:sp>
              <p:nvSpPr>
                <p:cNvPr id="121" name="Rectangle: Rounded Corners 120"/>
                <p:cNvSpPr/>
                <p:nvPr/>
              </p:nvSpPr>
              <p:spPr bwMode="auto">
                <a:xfrm>
                  <a:off x="7551912" y="1038499"/>
                  <a:ext cx="4214352" cy="2242829"/>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11">
                  <a:duotone>
                    <a:schemeClr val="accent4">
                      <a:shade val="45000"/>
                      <a:satMod val="135000"/>
                    </a:schemeClr>
                    <a:prstClr val="white"/>
                  </a:duotone>
                </a:blip>
                <a:stretch>
                  <a:fillRect/>
                </a:stretch>
              </p:blipFill>
              <p:spPr>
                <a:xfrm>
                  <a:off x="10995581" y="2915808"/>
                  <a:ext cx="1317917" cy="1163626"/>
                </a:xfrm>
                <a:prstGeom prst="rect">
                  <a:avLst/>
                </a:prstGeom>
              </p:spPr>
            </p:pic>
          </p:grpSp>
          <p:grpSp>
            <p:nvGrpSpPr>
              <p:cNvPr id="197" name="Group 196"/>
              <p:cNvGrpSpPr/>
              <p:nvPr/>
            </p:nvGrpSpPr>
            <p:grpSpPr>
              <a:xfrm>
                <a:off x="7979819" y="1168724"/>
                <a:ext cx="1371600" cy="1828800"/>
                <a:chOff x="7912602" y="1168724"/>
                <a:chExt cx="1371600" cy="1828800"/>
              </a:xfrm>
            </p:grpSpPr>
            <p:sp>
              <p:nvSpPr>
                <p:cNvPr id="49" name="Rectangle: Rounded Corners 48"/>
                <p:cNvSpPr/>
                <p:nvPr/>
              </p:nvSpPr>
              <p:spPr bwMode="auto">
                <a:xfrm>
                  <a:off x="7912602" y="1168724"/>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8063789" y="1301878"/>
                  <a:ext cx="1069227" cy="1573585"/>
                  <a:chOff x="7270243" y="1182225"/>
                  <a:chExt cx="1069227" cy="1573585"/>
                </a:xfrm>
              </p:grpSpPr>
              <p:pic>
                <p:nvPicPr>
                  <p:cNvPr id="5" name="Picture 4"/>
                  <p:cNvPicPr>
                    <a:picLocks noChangeAspect="1"/>
                  </p:cNvPicPr>
                  <p:nvPr/>
                </p:nvPicPr>
                <p:blipFill rotWithShape="1">
                  <a:blip r:embed="rId12">
                    <a:duotone>
                      <a:schemeClr val="accent4">
                        <a:shade val="45000"/>
                        <a:satMod val="135000"/>
                      </a:schemeClr>
                      <a:prstClr val="white"/>
                    </a:duotone>
                  </a:blip>
                  <a:srcRect b="32219"/>
                  <a:stretch/>
                </p:blipFill>
                <p:spPr>
                  <a:xfrm>
                    <a:off x="7270243" y="1897062"/>
                    <a:ext cx="1069227" cy="858748"/>
                  </a:xfrm>
                  <a:prstGeom prst="rect">
                    <a:avLst/>
                  </a:prstGeom>
                </p:spPr>
              </p:pic>
              <p:sp>
                <p:nvSpPr>
                  <p:cNvPr id="40" name="TextBox 39"/>
                  <p:cNvSpPr txBox="1"/>
                  <p:nvPr/>
                </p:nvSpPr>
                <p:spPr>
                  <a:xfrm>
                    <a:off x="7270243" y="1182225"/>
                    <a:ext cx="106922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API APP</a:t>
                    </a:r>
                  </a:p>
                </p:txBody>
              </p:sp>
            </p:grpSp>
          </p:grpSp>
          <p:grpSp>
            <p:nvGrpSpPr>
              <p:cNvPr id="111" name="Group 110"/>
              <p:cNvGrpSpPr/>
              <p:nvPr/>
            </p:nvGrpSpPr>
            <p:grpSpPr>
              <a:xfrm>
                <a:off x="10005583" y="1168724"/>
                <a:ext cx="1371600" cy="1828800"/>
                <a:chOff x="10005583" y="1188780"/>
                <a:chExt cx="1371600" cy="1828800"/>
              </a:xfrm>
            </p:grpSpPr>
            <p:sp>
              <p:nvSpPr>
                <p:cNvPr id="15" name="Rectangle: Rounded Corners 14"/>
                <p:cNvSpPr/>
                <p:nvPr/>
              </p:nvSpPr>
              <p:spPr bwMode="auto">
                <a:xfrm>
                  <a:off x="10005583" y="118878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10139517" y="1293528"/>
                  <a:ext cx="1103733" cy="1619304"/>
                  <a:chOff x="10115094" y="1395289"/>
                  <a:chExt cx="1103733" cy="1619304"/>
                </a:xfrm>
              </p:grpSpPr>
              <p:pic>
                <p:nvPicPr>
                  <p:cNvPr id="4" name="Picture 3"/>
                  <p:cNvPicPr>
                    <a:picLocks noChangeAspect="1"/>
                  </p:cNvPicPr>
                  <p:nvPr/>
                </p:nvPicPr>
                <p:blipFill>
                  <a:blip r:embed="rId13"/>
                  <a:stretch>
                    <a:fillRect/>
                  </a:stretch>
                </p:blipFill>
                <p:spPr>
                  <a:xfrm>
                    <a:off x="10236144" y="2117251"/>
                    <a:ext cx="861633" cy="897342"/>
                  </a:xfrm>
                  <a:prstGeom prst="rect">
                    <a:avLst/>
                  </a:prstGeom>
                </p:spPr>
              </p:pic>
              <p:sp>
                <p:nvSpPr>
                  <p:cNvPr id="41" name="TextBox 40"/>
                  <p:cNvSpPr txBox="1"/>
                  <p:nvPr/>
                </p:nvSpPr>
                <p:spPr>
                  <a:xfrm>
                    <a:off x="10115094" y="1395289"/>
                    <a:ext cx="110373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DOC</a:t>
                    </a:r>
                    <a:r>
                      <a:rPr kumimoji="0" lang="en-US" sz="1800" b="0" i="0" u="none" strike="noStrike" kern="0" cap="none" spc="0" normalizeH="0" noProof="0" dirty="0">
                        <a:ln>
                          <a:noFill/>
                        </a:ln>
                        <a:solidFill>
                          <a:schemeClr val="accent1"/>
                        </a:solidFill>
                        <a:effectLst/>
                        <a:uLnTx/>
                        <a:uFillTx/>
                        <a:latin typeface="Segoe UI Semibold" panose="020B0702040204020203" pitchFamily="34" charset="0"/>
                        <a:cs typeface="Segoe UI" panose="020B0502040204020203" pitchFamily="34" charset="0"/>
                      </a:rPr>
                      <a:t> DB</a:t>
                    </a:r>
                    <a:endPar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endParaRPr>
                  </a:p>
                </p:txBody>
              </p:sp>
            </p:grpSp>
          </p:grpSp>
          <p:cxnSp>
            <p:nvCxnSpPr>
              <p:cNvPr id="24" name="Straight Arrow Connector 23"/>
              <p:cNvCxnSpPr/>
              <p:nvPr/>
            </p:nvCxnSpPr>
            <p:spPr>
              <a:xfrm>
                <a:off x="9284202" y="2088670"/>
                <a:ext cx="721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799637"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4</a:t>
                </a:r>
              </a:p>
            </p:txBody>
          </p:sp>
          <p:sp>
            <p:nvSpPr>
              <p:cNvPr id="50" name="Oval 49"/>
              <p:cNvSpPr/>
              <p:nvPr/>
            </p:nvSpPr>
            <p:spPr>
              <a:xfrm>
                <a:off x="7767341" y="1195755"/>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3</a:t>
                </a:r>
              </a:p>
            </p:txBody>
          </p:sp>
        </p:grpSp>
        <p:grpSp>
          <p:nvGrpSpPr>
            <p:cNvPr id="14" name="Group 13"/>
            <p:cNvGrpSpPr/>
            <p:nvPr/>
          </p:nvGrpSpPr>
          <p:grpSpPr>
            <a:xfrm>
              <a:off x="2019250" y="2159914"/>
              <a:ext cx="5532662" cy="1142416"/>
              <a:chOff x="2019250" y="2159914"/>
              <a:chExt cx="5532662" cy="1142416"/>
            </a:xfrm>
          </p:grpSpPr>
          <p:cxnSp>
            <p:nvCxnSpPr>
              <p:cNvPr id="165" name="Connector: Curved 164"/>
              <p:cNvCxnSpPr>
                <a:stCxn id="59" idx="3"/>
                <a:endCxn id="121" idx="1"/>
              </p:cNvCxnSpPr>
              <p:nvPr/>
            </p:nvCxnSpPr>
            <p:spPr>
              <a:xfrm flipV="1">
                <a:off x="2019250" y="2159914"/>
                <a:ext cx="5532662" cy="1142416"/>
              </a:xfrm>
              <a:prstGeom prst="curvedConnector3">
                <a:avLst>
                  <a:gd name="adj1" fmla="val 84326"/>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5978631" y="2499322"/>
                <a:ext cx="1280160"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400" dirty="0"/>
                  <a:t>New Incident</a:t>
                </a:r>
              </a:p>
            </p:txBody>
          </p:sp>
        </p:grpSp>
      </p:grpSp>
      <p:grpSp>
        <p:nvGrpSpPr>
          <p:cNvPr id="18" name="02-aad"/>
          <p:cNvGrpSpPr/>
          <p:nvPr/>
        </p:nvGrpSpPr>
        <p:grpSpPr>
          <a:xfrm>
            <a:off x="440140" y="4216730"/>
            <a:ext cx="1958433" cy="2328532"/>
            <a:chOff x="440140" y="4216730"/>
            <a:chExt cx="1958433" cy="2328532"/>
          </a:xfrm>
        </p:grpSpPr>
        <p:cxnSp>
          <p:nvCxnSpPr>
            <p:cNvPr id="26" name="Straight Arrow Connector 25"/>
            <p:cNvCxnSpPr>
              <a:stCxn id="59" idx="2"/>
              <a:endCxn id="53" idx="0"/>
            </p:cNvCxnSpPr>
            <p:nvPr/>
          </p:nvCxnSpPr>
          <p:spPr>
            <a:xfrm>
              <a:off x="1333450" y="4216730"/>
              <a:ext cx="0" cy="49973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40140" y="4497729"/>
              <a:ext cx="1958433" cy="2047533"/>
              <a:chOff x="440140" y="4497729"/>
              <a:chExt cx="1958433" cy="2047533"/>
            </a:xfrm>
          </p:grpSpPr>
          <p:grpSp>
            <p:nvGrpSpPr>
              <p:cNvPr id="133" name="Group 132"/>
              <p:cNvGrpSpPr/>
              <p:nvPr/>
            </p:nvGrpSpPr>
            <p:grpSpPr>
              <a:xfrm>
                <a:off x="585720" y="4716462"/>
                <a:ext cx="1495461" cy="1828800"/>
                <a:chOff x="752981" y="4758923"/>
                <a:chExt cx="1495461" cy="1828800"/>
              </a:xfrm>
            </p:grpSpPr>
            <p:sp>
              <p:nvSpPr>
                <p:cNvPr id="53" name="Rectangle: Rounded Corners 52"/>
                <p:cNvSpPr/>
                <p:nvPr/>
              </p:nvSpPr>
              <p:spPr bwMode="auto">
                <a:xfrm>
                  <a:off x="814911" y="4758923"/>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52981" y="5150998"/>
                  <a:ext cx="1495461" cy="1044650"/>
                  <a:chOff x="1048762" y="4886049"/>
                  <a:chExt cx="1495461" cy="1044650"/>
                </a:xfrm>
              </p:grpSpPr>
              <p:pic>
                <p:nvPicPr>
                  <p:cNvPr id="91" name="Picture 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855" y="5383011"/>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1048762" y="4886049"/>
                    <a:ext cx="149546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AZURE AD</a:t>
                    </a:r>
                  </a:p>
                </p:txBody>
              </p:sp>
            </p:grpSp>
          </p:grpSp>
          <p:sp>
            <p:nvSpPr>
              <p:cNvPr id="54" name="Oval 53"/>
              <p:cNvSpPr/>
              <p:nvPr/>
            </p:nvSpPr>
            <p:spPr>
              <a:xfrm>
                <a:off x="440140" y="4679391"/>
                <a:ext cx="444097" cy="426129"/>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2</a:t>
                </a:r>
              </a:p>
            </p:txBody>
          </p:sp>
          <p:pic>
            <p:nvPicPr>
              <p:cNvPr id="71" name="Picture 70"/>
              <p:cNvPicPr>
                <a:picLocks noChangeAspect="1"/>
              </p:cNvPicPr>
              <p:nvPr/>
            </p:nvPicPr>
            <p:blipFill>
              <a:blip r:embed="rId15">
                <a:duotone>
                  <a:schemeClr val="accent4">
                    <a:shade val="45000"/>
                    <a:satMod val="135000"/>
                  </a:schemeClr>
                  <a:prstClr val="white"/>
                </a:duotone>
              </a:blip>
              <a:stretch>
                <a:fillRect/>
              </a:stretch>
            </p:blipFill>
            <p:spPr>
              <a:xfrm>
                <a:off x="1577998" y="4497729"/>
                <a:ext cx="820575" cy="742267"/>
              </a:xfrm>
              <a:prstGeom prst="rect">
                <a:avLst/>
              </a:prstGeom>
            </p:spPr>
          </p:pic>
        </p:grpSp>
      </p:grpSp>
      <p:grpSp>
        <p:nvGrpSpPr>
          <p:cNvPr id="12" name="01-tracker"/>
          <p:cNvGrpSpPr/>
          <p:nvPr/>
        </p:nvGrpSpPr>
        <p:grpSpPr>
          <a:xfrm>
            <a:off x="360828" y="2204519"/>
            <a:ext cx="1686070" cy="2012211"/>
            <a:chOff x="360828" y="2204519"/>
            <a:chExt cx="1686070" cy="2012211"/>
          </a:xfrm>
        </p:grpSpPr>
        <p:grpSp>
          <p:nvGrpSpPr>
            <p:cNvPr id="159" name="Group 158"/>
            <p:cNvGrpSpPr/>
            <p:nvPr/>
          </p:nvGrpSpPr>
          <p:grpSpPr>
            <a:xfrm>
              <a:off x="620002" y="2387240"/>
              <a:ext cx="1426896" cy="1829490"/>
              <a:chOff x="613668" y="2387240"/>
              <a:chExt cx="1426896" cy="1829490"/>
            </a:xfrm>
          </p:grpSpPr>
          <p:grpSp>
            <p:nvGrpSpPr>
              <p:cNvPr id="158" name="Group 157"/>
              <p:cNvGrpSpPr/>
              <p:nvPr/>
            </p:nvGrpSpPr>
            <p:grpSpPr>
              <a:xfrm>
                <a:off x="641316" y="2387930"/>
                <a:ext cx="1371600" cy="1828800"/>
                <a:chOff x="647650" y="2387930"/>
                <a:chExt cx="1371600" cy="1828800"/>
              </a:xfrm>
            </p:grpSpPr>
            <p:sp>
              <p:nvSpPr>
                <p:cNvPr id="59" name="Rectangle: Rounded Corners 58"/>
                <p:cNvSpPr/>
                <p:nvPr/>
              </p:nvSpPr>
              <p:spPr bwMode="auto">
                <a:xfrm>
                  <a:off x="647650" y="2387930"/>
                  <a:ext cx="1371600" cy="1828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7" name="Group 156"/>
                <p:cNvGrpSpPr/>
                <p:nvPr/>
              </p:nvGrpSpPr>
              <p:grpSpPr>
                <a:xfrm>
                  <a:off x="771887" y="2577246"/>
                  <a:ext cx="1123126" cy="1450169"/>
                  <a:chOff x="771887" y="2711901"/>
                  <a:chExt cx="1123126" cy="1450169"/>
                </a:xfrm>
              </p:grpSpPr>
              <p:pic>
                <p:nvPicPr>
                  <p:cNvPr id="67" name="Picture 66"/>
                  <p:cNvPicPr>
                    <a:picLocks noChangeAspect="1"/>
                  </p:cNvPicPr>
                  <p:nvPr/>
                </p:nvPicPr>
                <p:blipFill>
                  <a:blip r:embed="rId16">
                    <a:clrChange>
                      <a:clrFrom>
                        <a:srgbClr val="FFFFFF"/>
                      </a:clrFrom>
                      <a:clrTo>
                        <a:srgbClr val="FFFFFF">
                          <a:alpha val="0"/>
                        </a:srgbClr>
                      </a:clrTo>
                    </a:clrChange>
                  </a:blip>
                  <a:stretch>
                    <a:fillRect/>
                  </a:stretch>
                </p:blipFill>
                <p:spPr>
                  <a:xfrm>
                    <a:off x="860945" y="2711901"/>
                    <a:ext cx="945010" cy="839520"/>
                  </a:xfrm>
                  <a:prstGeom prst="rect">
                    <a:avLst/>
                  </a:prstGeom>
                </p:spPr>
              </p:pic>
              <p:sp>
                <p:nvSpPr>
                  <p:cNvPr id="86" name="Rectangle 85"/>
                  <p:cNvSpPr/>
                  <p:nvPr/>
                </p:nvSpPr>
                <p:spPr>
                  <a:xfrm>
                    <a:off x="771887" y="3571139"/>
                    <a:ext cx="1123126" cy="5909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dirty="0"/>
                      <a:t>Incident Tracker</a:t>
                    </a:r>
                  </a:p>
                </p:txBody>
              </p:sp>
            </p:grpSp>
          </p:grpSp>
          <p:sp>
            <p:nvSpPr>
              <p:cNvPr id="89" name="TextBox 88"/>
              <p:cNvSpPr txBox="1"/>
              <p:nvPr/>
            </p:nvSpPr>
            <p:spPr>
              <a:xfrm>
                <a:off x="613668" y="2387240"/>
                <a:ext cx="14268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panose="020B0502040204020203" pitchFamily="34" charset="0"/>
                  </a:rPr>
                  <a:t>WEB SITE</a:t>
                </a:r>
              </a:p>
            </p:txBody>
          </p:sp>
        </p:grpSp>
        <p:sp>
          <p:nvSpPr>
            <p:cNvPr id="88" name="Oval 87"/>
            <p:cNvSpPr/>
            <p:nvPr/>
          </p:nvSpPr>
          <p:spPr>
            <a:xfrm>
              <a:off x="360828" y="2204519"/>
              <a:ext cx="444097" cy="426129"/>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panose="020B0702040204020203" pitchFamily="34" charset="0"/>
                </a:rPr>
                <a:t>1</a:t>
              </a:r>
            </a:p>
          </p:txBody>
        </p:sp>
      </p:grpSp>
    </p:spTree>
    <p:custDataLst>
      <p:tags r:id="rId1"/>
    </p:custDataLst>
    <p:extLst>
      <p:ext uri="{BB962C8B-B14F-4D97-AF65-F5344CB8AC3E}">
        <p14:creationId xmlns:p14="http://schemas.microsoft.com/office/powerpoint/2010/main" val="280045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Covered in this Course</a:t>
            </a:r>
          </a:p>
        </p:txBody>
      </p:sp>
      <p:sp>
        <p:nvSpPr>
          <p:cNvPr id="4" name="Text Placeholder 3"/>
          <p:cNvSpPr>
            <a:spLocks noGrp="1"/>
          </p:cNvSpPr>
          <p:nvPr>
            <p:ph type="body" sz="quarter" idx="10"/>
          </p:nvPr>
        </p:nvSpPr>
        <p:spPr>
          <a:xfrm>
            <a:off x="275482" y="1212850"/>
            <a:ext cx="5485621" cy="4327227"/>
          </a:xfrm>
        </p:spPr>
        <p:txBody>
          <a:bodyPr/>
          <a:lstStyle/>
          <a:p>
            <a:r>
              <a:rPr lang="en-US" dirty="0"/>
              <a:t>Azure</a:t>
            </a:r>
          </a:p>
          <a:p>
            <a:pPr lvl="1"/>
            <a:r>
              <a:rPr lang="en-US" dirty="0"/>
              <a:t>Azure Resource Manager</a:t>
            </a:r>
          </a:p>
          <a:p>
            <a:pPr lvl="1"/>
            <a:r>
              <a:rPr lang="en-US" dirty="0"/>
              <a:t>Virtual Machines (Windows)</a:t>
            </a:r>
          </a:p>
          <a:p>
            <a:pPr lvl="1"/>
            <a:r>
              <a:rPr lang="en-US" dirty="0"/>
              <a:t>Azure AD</a:t>
            </a:r>
          </a:p>
          <a:p>
            <a:pPr lvl="1"/>
            <a:r>
              <a:rPr lang="en-US" dirty="0"/>
              <a:t>Web Applications</a:t>
            </a:r>
          </a:p>
          <a:p>
            <a:pPr lvl="1"/>
            <a:r>
              <a:rPr lang="en-US" dirty="0"/>
              <a:t>API Apps</a:t>
            </a:r>
          </a:p>
          <a:p>
            <a:pPr lvl="1"/>
            <a:r>
              <a:rPr lang="en-US" dirty="0"/>
              <a:t>Redis Cache</a:t>
            </a:r>
          </a:p>
          <a:p>
            <a:pPr lvl="1"/>
            <a:r>
              <a:rPr lang="en-US" dirty="0"/>
              <a:t>Document DB</a:t>
            </a:r>
          </a:p>
          <a:p>
            <a:r>
              <a:rPr lang="en-US" dirty="0"/>
              <a:t>Office 365</a:t>
            </a:r>
          </a:p>
          <a:p>
            <a:pPr lvl="1"/>
            <a:r>
              <a:rPr lang="en-US"/>
              <a:t>Microsoft Graph </a:t>
            </a:r>
            <a:r>
              <a:rPr lang="en-US" dirty="0"/>
              <a:t>API (users, OneDrive for Business, Skype for Business)</a:t>
            </a:r>
          </a:p>
        </p:txBody>
      </p:sp>
      <p:sp>
        <p:nvSpPr>
          <p:cNvPr id="5" name="Text Placeholder 4"/>
          <p:cNvSpPr>
            <a:spLocks noGrp="1"/>
          </p:cNvSpPr>
          <p:nvPr>
            <p:ph type="body" sz="quarter" idx="11"/>
          </p:nvPr>
        </p:nvSpPr>
        <p:spPr>
          <a:xfrm>
            <a:off x="6675374" y="1212849"/>
            <a:ext cx="5485621" cy="3850289"/>
          </a:xfrm>
        </p:spPr>
        <p:txBody>
          <a:bodyPr/>
          <a:lstStyle/>
          <a:p>
            <a:r>
              <a:rPr lang="en-US" dirty="0"/>
              <a:t>Visual Studio Team Services</a:t>
            </a:r>
          </a:p>
          <a:p>
            <a:pPr lvl="1"/>
            <a:r>
              <a:rPr lang="en-US" dirty="0"/>
              <a:t>Source Control integration (GIT)</a:t>
            </a:r>
          </a:p>
          <a:p>
            <a:pPr lvl="1"/>
            <a:r>
              <a:rPr lang="en-US" dirty="0"/>
              <a:t>Continuous Integration &amp; Delivery</a:t>
            </a:r>
          </a:p>
          <a:p>
            <a:r>
              <a:rPr lang="en-US" dirty="0"/>
              <a:t>Containers</a:t>
            </a:r>
          </a:p>
          <a:p>
            <a:pPr lvl="1"/>
            <a:r>
              <a:rPr lang="en-US" dirty="0"/>
              <a:t>Docker</a:t>
            </a:r>
          </a:p>
          <a:p>
            <a:pPr lvl="1"/>
            <a:r>
              <a:rPr lang="en-US" dirty="0"/>
              <a:t>Azure Container Service</a:t>
            </a:r>
          </a:p>
          <a:p>
            <a:endParaRPr lang="en-US" dirty="0"/>
          </a:p>
        </p:txBody>
      </p:sp>
    </p:spTree>
    <p:extLst>
      <p:ext uri="{BB962C8B-B14F-4D97-AF65-F5344CB8AC3E}">
        <p14:creationId xmlns:p14="http://schemas.microsoft.com/office/powerpoint/2010/main" val="79754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 On Labs</a:t>
            </a:r>
          </a:p>
        </p:txBody>
      </p:sp>
    </p:spTree>
    <p:extLst>
      <p:ext uri="{BB962C8B-B14F-4D97-AF65-F5344CB8AC3E}">
        <p14:creationId xmlns:p14="http://schemas.microsoft.com/office/powerpoint/2010/main" val="14174833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r>
              <a:rPr lang="en-US" dirty="0"/>
              <a:t>Create O365 Developer Tenant</a:t>
            </a:r>
          </a:p>
          <a:p>
            <a:r>
              <a:rPr lang="en-US" dirty="0"/>
              <a:t>Connect Azure subscription (Pass or Trial)</a:t>
            </a:r>
          </a:p>
          <a:p>
            <a:r>
              <a:rPr lang="en-US" dirty="0"/>
              <a:t>Take prepared image or run locally, walk through the tools that are available for your platform</a:t>
            </a:r>
          </a:p>
          <a:p>
            <a:pPr lvl="1"/>
            <a:r>
              <a:rPr lang="en-US" dirty="0"/>
              <a:t>.NET, Node.JS, Java | Windows. Mac OSX</a:t>
            </a:r>
          </a:p>
          <a:p>
            <a:r>
              <a:rPr lang="en-US" dirty="0"/>
              <a:t>Run ARM Template to scaffold out resources</a:t>
            </a:r>
          </a:p>
        </p:txBody>
      </p:sp>
      <p:sp>
        <p:nvSpPr>
          <p:cNvPr id="3" name="Title 2"/>
          <p:cNvSpPr>
            <a:spLocks noGrp="1"/>
          </p:cNvSpPr>
          <p:nvPr>
            <p:ph type="title"/>
          </p:nvPr>
        </p:nvSpPr>
        <p:spPr/>
        <p:txBody>
          <a:bodyPr/>
          <a:lstStyle/>
          <a:p>
            <a:r>
              <a:rPr lang="en-US"/>
              <a:t>HOL 1: Setting up your developer environment</a:t>
            </a:r>
            <a:endParaRPr lang="en-US" dirty="0"/>
          </a:p>
        </p:txBody>
      </p:sp>
    </p:spTree>
    <p:extLst>
      <p:ext uri="{BB962C8B-B14F-4D97-AF65-F5344CB8AC3E}">
        <p14:creationId xmlns:p14="http://schemas.microsoft.com/office/powerpoint/2010/main" val="422203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339650"/>
          </a:xfrm>
        </p:spPr>
        <p:txBody>
          <a:bodyPr/>
          <a:lstStyle/>
          <a:p>
            <a:r>
              <a:rPr lang="en-US" dirty="0"/>
              <a:t>Starting with provisioned resource group</a:t>
            </a:r>
          </a:p>
          <a:p>
            <a:r>
              <a:rPr lang="en-US" dirty="0"/>
              <a:t>Select front end app (.NET/Node.js/Java)</a:t>
            </a:r>
          </a:p>
          <a:p>
            <a:r>
              <a:rPr lang="en-US" dirty="0"/>
              <a:t>Connect to deployed API</a:t>
            </a:r>
          </a:p>
          <a:p>
            <a:r>
              <a:rPr lang="en-US" dirty="0"/>
              <a:t>Add blob storage</a:t>
            </a:r>
          </a:p>
          <a:p>
            <a:r>
              <a:rPr lang="en-US" dirty="0"/>
              <a:t>Add queueing</a:t>
            </a:r>
          </a:p>
          <a:p>
            <a:r>
              <a:rPr lang="en-US" dirty="0"/>
              <a:t>Add </a:t>
            </a:r>
            <a:r>
              <a:rPr lang="en-US" dirty="0" err="1"/>
              <a:t>Redis</a:t>
            </a:r>
            <a:r>
              <a:rPr lang="en-US" dirty="0"/>
              <a:t> cache</a:t>
            </a:r>
          </a:p>
          <a:p>
            <a:r>
              <a:rPr lang="en-US" dirty="0"/>
              <a:t>Stretch: Image resizing with Azure Functions</a:t>
            </a:r>
          </a:p>
        </p:txBody>
      </p:sp>
      <p:sp>
        <p:nvSpPr>
          <p:cNvPr id="2" name="Title 1"/>
          <p:cNvSpPr>
            <a:spLocks noGrp="1"/>
          </p:cNvSpPr>
          <p:nvPr>
            <p:ph type="title"/>
          </p:nvPr>
        </p:nvSpPr>
        <p:spPr/>
        <p:txBody>
          <a:bodyPr/>
          <a:lstStyle/>
          <a:p>
            <a:r>
              <a:rPr lang="en-US"/>
              <a:t>HOL 2: Building modern cloud apps</a:t>
            </a:r>
            <a:endParaRPr lang="en-US" dirty="0"/>
          </a:p>
        </p:txBody>
      </p:sp>
    </p:spTree>
    <p:extLst>
      <p:ext uri="{BB962C8B-B14F-4D97-AF65-F5344CB8AC3E}">
        <p14:creationId xmlns:p14="http://schemas.microsoft.com/office/powerpoint/2010/main" val="10350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02250"/>
          </a:xfrm>
        </p:spPr>
        <p:txBody>
          <a:bodyPr>
            <a:normAutofit/>
          </a:bodyPr>
          <a:lstStyle/>
          <a:p>
            <a:r>
              <a:rPr lang="en-US" dirty="0"/>
              <a:t>Create AAD Application</a:t>
            </a:r>
          </a:p>
          <a:p>
            <a:r>
              <a:rPr lang="en-US" dirty="0"/>
              <a:t>Add authentication to app</a:t>
            </a:r>
          </a:p>
          <a:p>
            <a:r>
              <a:rPr lang="en-US" dirty="0"/>
              <a:t>Add profile page</a:t>
            </a:r>
          </a:p>
          <a:p>
            <a:r>
              <a:rPr lang="en-US" dirty="0"/>
              <a:t>Add graph API call to get user data for profile page</a:t>
            </a:r>
          </a:p>
          <a:p>
            <a:r>
              <a:rPr lang="en-US" dirty="0"/>
              <a:t>Populate first &amp; last name of the new incident form with first name &amp; last name from Graph/token</a:t>
            </a:r>
          </a:p>
          <a:p>
            <a:r>
              <a:rPr lang="en-US" dirty="0"/>
              <a:t>Send Email via Graph on new incident creation</a:t>
            </a:r>
          </a:p>
          <a:p>
            <a:r>
              <a:rPr lang="en-US" dirty="0"/>
              <a:t>Stretch: Add calendar event on new incident creation</a:t>
            </a:r>
          </a:p>
        </p:txBody>
      </p:sp>
      <p:sp>
        <p:nvSpPr>
          <p:cNvPr id="2" name="Title 1"/>
          <p:cNvSpPr>
            <a:spLocks noGrp="1"/>
          </p:cNvSpPr>
          <p:nvPr>
            <p:ph type="title"/>
          </p:nvPr>
        </p:nvSpPr>
        <p:spPr/>
        <p:txBody>
          <a:bodyPr>
            <a:normAutofit fontScale="90000"/>
          </a:bodyPr>
          <a:lstStyle/>
          <a:p>
            <a:r>
              <a:rPr lang="en-US" dirty="0"/>
              <a:t>HOL 3: Identity with Azure AD and Office 365 APIs</a:t>
            </a:r>
          </a:p>
        </p:txBody>
      </p:sp>
    </p:spTree>
    <p:extLst>
      <p:ext uri="{BB962C8B-B14F-4D97-AF65-F5344CB8AC3E}">
        <p14:creationId xmlns:p14="http://schemas.microsoft.com/office/powerpoint/2010/main" val="2890623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30252"/>
          </a:xfrm>
        </p:spPr>
        <p:txBody>
          <a:bodyPr/>
          <a:lstStyle/>
          <a:p>
            <a:r>
              <a:rPr lang="en-US" dirty="0"/>
              <a:t>Create Visual Studio Team Services (VSTS) Online account</a:t>
            </a:r>
          </a:p>
          <a:p>
            <a:r>
              <a:rPr lang="en-US" dirty="0"/>
              <a:t>Create </a:t>
            </a:r>
            <a:r>
              <a:rPr lang="en-US" dirty="0" err="1"/>
              <a:t>Git</a:t>
            </a:r>
            <a:r>
              <a:rPr lang="en-US" dirty="0"/>
              <a:t> repository</a:t>
            </a:r>
          </a:p>
          <a:p>
            <a:r>
              <a:rPr lang="en-US" dirty="0"/>
              <a:t>Clone </a:t>
            </a:r>
            <a:r>
              <a:rPr lang="en-US" dirty="0" err="1"/>
              <a:t>Git</a:t>
            </a:r>
            <a:r>
              <a:rPr lang="en-US" dirty="0"/>
              <a:t> repo locally</a:t>
            </a:r>
          </a:p>
          <a:p>
            <a:r>
              <a:rPr lang="en-US" dirty="0"/>
              <a:t>Push code into VSTS</a:t>
            </a:r>
          </a:p>
          <a:p>
            <a:r>
              <a:rPr lang="en-US" dirty="0"/>
              <a:t>Create CI pipeline for build</a:t>
            </a:r>
          </a:p>
          <a:p>
            <a:r>
              <a:rPr lang="en-US" dirty="0"/>
              <a:t>Ends with published artifacts</a:t>
            </a:r>
          </a:p>
        </p:txBody>
      </p:sp>
      <p:sp>
        <p:nvSpPr>
          <p:cNvPr id="2" name="Title 1"/>
          <p:cNvSpPr>
            <a:spLocks noGrp="1"/>
          </p:cNvSpPr>
          <p:nvPr>
            <p:ph type="title"/>
          </p:nvPr>
        </p:nvSpPr>
        <p:spPr/>
        <p:txBody>
          <a:bodyPr/>
          <a:lstStyle/>
          <a:p>
            <a:r>
              <a:rPr lang="en-US"/>
              <a:t>HOL 4: DevOps with Azure and VSTS</a:t>
            </a:r>
            <a:endParaRPr lang="en-US" dirty="0"/>
          </a:p>
        </p:txBody>
      </p:sp>
    </p:spTree>
    <p:extLst>
      <p:ext uri="{BB962C8B-B14F-4D97-AF65-F5344CB8AC3E}">
        <p14:creationId xmlns:p14="http://schemas.microsoft.com/office/powerpoint/2010/main" val="348161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Create ARM template for web app in VS</a:t>
            </a:r>
          </a:p>
          <a:p>
            <a:r>
              <a:rPr lang="en-US" dirty="0"/>
              <a:t>Deploy using VSTS</a:t>
            </a:r>
          </a:p>
          <a:p>
            <a:r>
              <a:rPr lang="en-US" dirty="0"/>
              <a:t>Create 1 Production environment</a:t>
            </a:r>
          </a:p>
          <a:p>
            <a:r>
              <a:rPr lang="en-US" dirty="0"/>
              <a:t>Configure Continuous deployment</a:t>
            </a:r>
          </a:p>
          <a:p>
            <a:endParaRPr lang="en-US" dirty="0"/>
          </a:p>
        </p:txBody>
      </p:sp>
      <p:sp>
        <p:nvSpPr>
          <p:cNvPr id="2" name="Title 1"/>
          <p:cNvSpPr>
            <a:spLocks noGrp="1"/>
          </p:cNvSpPr>
          <p:nvPr>
            <p:ph type="title"/>
          </p:nvPr>
        </p:nvSpPr>
        <p:spPr/>
        <p:txBody>
          <a:bodyPr/>
          <a:lstStyle/>
          <a:p>
            <a:r>
              <a:rPr lang="en-US"/>
              <a:t>HOL 5: Infrastructure as code with (ARM)</a:t>
            </a:r>
            <a:endParaRPr lang="en-US" dirty="0"/>
          </a:p>
        </p:txBody>
      </p:sp>
    </p:spTree>
    <p:extLst>
      <p:ext uri="{BB962C8B-B14F-4D97-AF65-F5344CB8AC3E}">
        <p14:creationId xmlns:p14="http://schemas.microsoft.com/office/powerpoint/2010/main" val="36208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75481" y="1212850"/>
            <a:ext cx="11885514" cy="501675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r>
              <a:rPr lang="en-US" dirty="0"/>
              <a:t>What is Azure? What is the Microsoft Cloud?</a:t>
            </a:r>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2782"/>
          </a:xfrm>
        </p:spPr>
        <p:txBody>
          <a:bodyPr/>
          <a:lstStyle/>
          <a:p>
            <a:r>
              <a:rPr lang="en-US" dirty="0"/>
              <a:t>Add App Insights resource to Azure</a:t>
            </a:r>
          </a:p>
          <a:p>
            <a:r>
              <a:rPr lang="en-US" dirty="0"/>
              <a:t>Add App Insights to application server side</a:t>
            </a:r>
          </a:p>
          <a:p>
            <a:pPr lvl="1"/>
            <a:r>
              <a:rPr lang="en-US" dirty="0"/>
              <a:t>Monitor the API call</a:t>
            </a:r>
          </a:p>
          <a:p>
            <a:r>
              <a:rPr lang="en-US" dirty="0"/>
              <a:t>Add client side library</a:t>
            </a:r>
          </a:p>
          <a:p>
            <a:pPr lvl="1"/>
            <a:r>
              <a:rPr lang="en-US" dirty="0"/>
              <a:t>Dashboard custom event to capture dashboard views</a:t>
            </a:r>
          </a:p>
          <a:p>
            <a:r>
              <a:rPr lang="en-US" dirty="0"/>
              <a:t>Create availability test that test the dashboard</a:t>
            </a:r>
          </a:p>
          <a:p>
            <a:r>
              <a:rPr lang="en-US" dirty="0"/>
              <a:t>Stretch - Create custom metric around the API call</a:t>
            </a:r>
          </a:p>
          <a:p>
            <a:endParaRPr lang="en-US" dirty="0"/>
          </a:p>
        </p:txBody>
      </p:sp>
      <p:sp>
        <p:nvSpPr>
          <p:cNvPr id="2" name="Title 1"/>
          <p:cNvSpPr>
            <a:spLocks noGrp="1"/>
          </p:cNvSpPr>
          <p:nvPr>
            <p:ph type="title"/>
          </p:nvPr>
        </p:nvSpPr>
        <p:spPr/>
        <p:txBody>
          <a:bodyPr>
            <a:normAutofit fontScale="90000"/>
          </a:bodyPr>
          <a:lstStyle/>
          <a:p>
            <a:r>
              <a:rPr lang="en-US" dirty="0"/>
              <a:t>HOL 6: Monitoring applications with App Insights</a:t>
            </a:r>
          </a:p>
          <a:p>
            <a:endParaRPr lang="en-US" dirty="0"/>
          </a:p>
          <a:p>
            <a:endParaRPr lang="en-US" dirty="0"/>
          </a:p>
        </p:txBody>
      </p:sp>
    </p:spTree>
    <p:extLst>
      <p:ext uri="{BB962C8B-B14F-4D97-AF65-F5344CB8AC3E}">
        <p14:creationId xmlns:p14="http://schemas.microsoft.com/office/powerpoint/2010/main" val="221197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Who am I?</a:t>
            </a:r>
          </a:p>
          <a:p>
            <a:r>
              <a:rPr lang="en-US" dirty="0"/>
              <a:t>Who are you?</a:t>
            </a:r>
          </a:p>
          <a:p>
            <a:pPr lvl="1"/>
            <a:r>
              <a:rPr lang="en-US" dirty="0"/>
              <a:t>Company and role</a:t>
            </a:r>
          </a:p>
          <a:p>
            <a:pPr lvl="1"/>
            <a:r>
              <a:rPr lang="en-US" dirty="0"/>
              <a:t>Experience with cloud</a:t>
            </a:r>
          </a:p>
          <a:p>
            <a:pPr lvl="1"/>
            <a:endParaRPr lang="en-US" dirty="0"/>
          </a:p>
          <a:p>
            <a:pPr lvl="1"/>
            <a:r>
              <a:rPr lang="en-US" dirty="0"/>
              <a:t>What is your platform of choice?</a:t>
            </a:r>
          </a:p>
          <a:p>
            <a:pPr lvl="1"/>
            <a:r>
              <a:rPr lang="en-US" dirty="0"/>
              <a:t>What are you looking to learn?</a:t>
            </a:r>
          </a:p>
          <a:p>
            <a:endParaRPr lang="en-US" dirty="0"/>
          </a:p>
          <a:p>
            <a:r>
              <a:rPr lang="en-US" dirty="0"/>
              <a:t>What is Azure?</a:t>
            </a:r>
          </a:p>
        </p:txBody>
      </p:sp>
    </p:spTree>
    <p:extLst>
      <p:ext uri="{BB962C8B-B14F-4D97-AF65-F5344CB8AC3E}">
        <p14:creationId xmlns:p14="http://schemas.microsoft.com/office/powerpoint/2010/main" val="298574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6175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68578"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5075399"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38222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689042" y="3878208"/>
            <a:ext cx="2010825" cy="20108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797" dirty="0"/>
              <a:t>Microsoft Cloud</a:t>
            </a:r>
          </a:p>
        </p:txBody>
      </p:sp>
      <p:sp>
        <p:nvSpPr>
          <p:cNvPr id="51" name="Business apps"/>
          <p:cNvSpPr/>
          <p:nvPr/>
        </p:nvSpPr>
        <p:spPr>
          <a:xfrm>
            <a:off x="2960534" y="2579793"/>
            <a:ext cx="1659530"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606435" y="2579793"/>
            <a:ext cx="1755976" cy="489620"/>
          </a:xfrm>
          <a:prstGeom prst="rect">
            <a:avLst/>
          </a:prstGeom>
        </p:spPr>
        <p:txBody>
          <a:bodyPr wrap="none">
            <a:spAutoFit/>
          </a:bodyPr>
          <a:lstStyle/>
          <a:p>
            <a:pP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671956" y="1252141"/>
            <a:ext cx="2817711" cy="255517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Secure Productive Enterprise &amp;</a:t>
            </a:r>
          </a:p>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353733" y="2192104"/>
            <a:ext cx="2218968" cy="1280545"/>
          </a:xfrm>
          <a:prstGeom prst="rect">
            <a:avLst/>
          </a:prstGeom>
        </p:spPr>
        <p:txBody>
          <a:bodyPr wrap="square">
            <a:spAutoFit/>
          </a:bodyPr>
          <a:lstStyle/>
          <a:p>
            <a:pPr algn="ctr" defTabSz="950938">
              <a:lnSpc>
                <a:spcPct val="90000"/>
              </a:lnSpc>
              <a:spcBef>
                <a:spcPct val="20000"/>
              </a:spcBef>
              <a:buSzPct val="90000"/>
              <a:defRPr/>
            </a:pPr>
            <a:r>
              <a:rPr lang="en-US" sz="2800"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10111838" y="2516546"/>
            <a:ext cx="1083336" cy="533560"/>
          </a:xfrm>
          <a:prstGeom prst="rect">
            <a:avLst/>
          </a:prstGeom>
        </p:spPr>
        <p:txBody>
          <a:bodyPr wrap="none">
            <a:spAutoFit/>
          </a:bodyPr>
          <a:lstStyle/>
          <a:p>
            <a:pPr algn="ctr" defTabSz="932239">
              <a:defRPr/>
            </a:pPr>
            <a:r>
              <a:rPr lang="en-US" sz="2800"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7841" y="5012529"/>
            <a:ext cx="10435263" cy="1468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1896" rtlCol="0" anchor="ctr"/>
          <a:lstStyle/>
          <a:p>
            <a:pPr algn="ctr" defTabSz="914224">
              <a:defRPr/>
            </a:pPr>
            <a:r>
              <a:rPr lang="en-US" sz="4896" kern="0" spc="-122" dirty="0">
                <a:solidFill>
                  <a:schemeClr val="bg1"/>
                </a:solidFill>
                <a:latin typeface="Segoe UI Light" panose="020B0502040204020203" pitchFamily="34" charset="0"/>
                <a:cs typeface="Segoe UI Light" panose="020B0502040204020203" pitchFamily="34" charset="0"/>
              </a:rPr>
              <a:t>200+ Cloud Services</a:t>
            </a:r>
          </a:p>
          <a:p>
            <a:pPr algn="ctr" defTabSz="914224">
              <a:defRPr/>
            </a:pPr>
            <a:r>
              <a:rPr lang="en-US" sz="1957"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84" kern="0" dirty="0">
                <a:solidFill>
                  <a:schemeClr val="bg1"/>
                </a:solidFill>
                <a:latin typeface="Segoe UI Light" panose="020B0502040204020203" pitchFamily="34" charset="0"/>
                <a:cs typeface="Segoe UI Light" panose="020B0502040204020203" pitchFamily="34" charset="0"/>
              </a:rPr>
              <a:t>  </a:t>
            </a:r>
            <a:r>
              <a:rPr lang="en-US" sz="1684" kern="0" dirty="0">
                <a:solidFill>
                  <a:schemeClr val="bg1"/>
                </a:solidFill>
              </a:rPr>
              <a:t> </a:t>
            </a:r>
          </a:p>
          <a:p>
            <a:pPr algn="ctr" defTabSz="914224">
              <a:defRPr/>
            </a:pPr>
            <a:endParaRPr lang="en-US" sz="1684" kern="0" dirty="0">
              <a:solidFill>
                <a:schemeClr val="bg1"/>
              </a:solidFill>
            </a:endParaRPr>
          </a:p>
        </p:txBody>
      </p:sp>
      <p:sp>
        <p:nvSpPr>
          <p:cNvPr id="31" name="Rectangle 30"/>
          <p:cNvSpPr/>
          <p:nvPr/>
        </p:nvSpPr>
        <p:spPr>
          <a:xfrm>
            <a:off x="3844622" y="634124"/>
            <a:ext cx="2797413" cy="13987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50+</a:t>
            </a:r>
            <a:r>
              <a:rPr lang="en-US" sz="2936"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47245" y="2935524"/>
            <a:ext cx="995639" cy="439033"/>
          </a:xfrm>
          <a:prstGeom prst="rect">
            <a:avLst/>
          </a:prstGeom>
        </p:spPr>
      </p:pic>
      <p:sp>
        <p:nvSpPr>
          <p:cNvPr id="33" name="Rectangle 32"/>
          <p:cNvSpPr/>
          <p:nvPr/>
        </p:nvSpPr>
        <p:spPr>
          <a:xfrm>
            <a:off x="8605688" y="3543338"/>
            <a:ext cx="2797413" cy="139870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426" kern="0" dirty="0">
                <a:solidFill>
                  <a:schemeClr val="bg1"/>
                </a:solidFill>
                <a:latin typeface="Segoe UI Semibold" panose="020B0702040204020203" pitchFamily="34" charset="0"/>
                <a:cs typeface="Segoe UI Semibold" panose="020B0702040204020203" pitchFamily="34" charset="0"/>
              </a:rPr>
              <a:t>18+ </a:t>
            </a:r>
            <a:r>
              <a:rPr lang="en-US" sz="293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10037967" y="639481"/>
            <a:ext cx="1365137" cy="13987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85%</a:t>
            </a: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Fortune 500 users</a:t>
            </a:r>
          </a:p>
          <a:p>
            <a:pPr algn="ctr" defTabSz="914224">
              <a:lnSpc>
                <a:spcPct val="85000"/>
              </a:lnSpc>
              <a:defRPr/>
            </a:pPr>
            <a:endParaRPr lang="en-US" sz="1684" kern="0" dirty="0">
              <a:solidFill>
                <a:schemeClr val="bg1"/>
              </a:solidFill>
              <a:latin typeface="Segoe UI Light" panose="020B0502040204020203" pitchFamily="34" charset="0"/>
              <a:cs typeface="Segoe UI Light" panose="020B0502040204020203" pitchFamily="34" charset="0"/>
            </a:endParaRPr>
          </a:p>
          <a:p>
            <a:pPr algn="ctr" defTabSz="914224">
              <a:lnSpc>
                <a:spcPct val="85000"/>
              </a:lnSpc>
              <a:defRPr/>
            </a:pPr>
            <a:r>
              <a:rPr lang="en-US" sz="1684"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605693" y="639481"/>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641479" y="493989"/>
            <a:ext cx="1956697" cy="4448057"/>
          </a:xfrm>
          <a:prstGeom prst="rect">
            <a:avLst/>
          </a:prstGeom>
        </p:spPr>
      </p:pic>
      <p:sp>
        <p:nvSpPr>
          <p:cNvPr id="43" name="Rectangle 42"/>
          <p:cNvSpPr/>
          <p:nvPr/>
        </p:nvSpPr>
        <p:spPr>
          <a:xfrm>
            <a:off x="969198" y="2084744"/>
            <a:ext cx="2797413" cy="139870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2.4+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69198" y="639481"/>
            <a:ext cx="2797413" cy="13987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3672" kern="0" dirty="0">
                <a:solidFill>
                  <a:schemeClr val="bg1"/>
                </a:solidFill>
                <a:latin typeface="Segoe UI Semibold" panose="020B0702040204020203" pitchFamily="34" charset="0"/>
                <a:cs typeface="Segoe UI Semibold" panose="020B0702040204020203" pitchFamily="34" charset="0"/>
              </a:rPr>
              <a:t>7+ </a:t>
            </a:r>
            <a:r>
              <a:rPr lang="en-US" sz="3426" kern="0" dirty="0">
                <a:solidFill>
                  <a:schemeClr val="bg1"/>
                </a:solidFill>
                <a:latin typeface="Segoe UI Light" panose="020B0502040204020203" pitchFamily="34" charset="0"/>
                <a:cs typeface="Segoe UI Light" panose="020B0502040204020203" pitchFamily="34" charset="0"/>
              </a:rPr>
              <a:t>billion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844622" y="2084744"/>
            <a:ext cx="2797413" cy="13987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30+ </a:t>
            </a:r>
            <a:r>
              <a:rPr lang="en-US" sz="2448" kern="0" dirty="0">
                <a:solidFill>
                  <a:schemeClr val="bg1"/>
                </a:solidFill>
                <a:latin typeface="Segoe UI Light" panose="020B0502040204020203" pitchFamily="34" charset="0"/>
                <a:cs typeface="Segoe UI Light" panose="020B0502040204020203" pitchFamily="34" charset="0"/>
              </a:rPr>
              <a:t>trillion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844622" y="3543338"/>
            <a:ext cx="2797413" cy="1398706"/>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endParaRPr lang="en-US" sz="1469"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69201" y="3543345"/>
            <a:ext cx="1365137" cy="13987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48+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401477" y="3543338"/>
            <a:ext cx="1365137" cy="13987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5000"/>
              </a:lnSpc>
              <a:defRPr/>
            </a:pPr>
            <a:r>
              <a:rPr lang="en-US" sz="1957" kern="0" dirty="0">
                <a:solidFill>
                  <a:schemeClr val="bg1"/>
                </a:solidFill>
                <a:latin typeface="Segoe UI Semibold" panose="020B0702040204020203" pitchFamily="34" charset="0"/>
                <a:cs typeface="Segoe UI Semibold" panose="020B0702040204020203" pitchFamily="34" charset="0"/>
              </a:rPr>
              <a:t>50+ </a:t>
            </a:r>
            <a:r>
              <a:rPr lang="en-US" sz="1684"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469"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599989" y="2090630"/>
            <a:ext cx="2797413" cy="139870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4">
              <a:lnSpc>
                <a:spcPct val="80000"/>
              </a:lnSpc>
              <a:defRPr/>
            </a:pPr>
            <a:r>
              <a:rPr lang="en-US" sz="3426" kern="0" dirty="0">
                <a:solidFill>
                  <a:schemeClr val="bg1"/>
                </a:solidFill>
                <a:latin typeface="Segoe UI Semibold" panose="020B0702040204020203" pitchFamily="34" charset="0"/>
                <a:cs typeface="Segoe UI Semibold" panose="020B0702040204020203" pitchFamily="34" charset="0"/>
              </a:rPr>
              <a:t>3.5+</a:t>
            </a:r>
            <a:r>
              <a:rPr lang="en-US" sz="2203" kern="0" dirty="0">
                <a:solidFill>
                  <a:schemeClr val="bg1"/>
                </a:solidFill>
                <a:latin typeface="Segoe UI Semibold" panose="020B0702040204020203" pitchFamily="34" charset="0"/>
                <a:cs typeface="Segoe UI Semibold" panose="020B0702040204020203" pitchFamily="34" charset="0"/>
              </a:rPr>
              <a:t>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5000"/>
              </a:lnSpc>
              <a:defRPr/>
            </a:pPr>
            <a:r>
              <a:rPr lang="en-US" sz="1712"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844627" y="3552329"/>
            <a:ext cx="2779638" cy="661879"/>
          </a:xfrm>
          <a:prstGeom prst="rect">
            <a:avLst/>
          </a:prstGeom>
        </p:spPr>
        <p:txBody>
          <a:bodyPr wrap="square">
            <a:spAutoFit/>
          </a:bodyPr>
          <a:lstStyle/>
          <a:p>
            <a:pPr algn="ctr" defTabSz="914224">
              <a:lnSpc>
                <a:spcPct val="85000"/>
              </a:lnSpc>
              <a:defRPr/>
            </a:pPr>
            <a:r>
              <a:rPr lang="en-US" sz="2644" kern="0" dirty="0">
                <a:solidFill>
                  <a:schemeClr val="bg1"/>
                </a:solidFill>
                <a:latin typeface="Segoe UI Semibold" panose="020B0702040204020203" pitchFamily="34" charset="0"/>
                <a:cs typeface="Segoe UI Semibold" panose="020B0702040204020203" pitchFamily="34" charset="0"/>
              </a:rPr>
              <a:t>400+ </a:t>
            </a:r>
            <a:r>
              <a:rPr lang="en-US" sz="2448" kern="0" dirty="0">
                <a:solidFill>
                  <a:schemeClr val="bg1"/>
                </a:solidFill>
                <a:latin typeface="Segoe UI Light" panose="020B0502040204020203" pitchFamily="34" charset="0"/>
                <a:cs typeface="Segoe UI Light" panose="020B0502040204020203" pitchFamily="34" charset="0"/>
              </a:rPr>
              <a:t>million</a:t>
            </a:r>
          </a:p>
          <a:p>
            <a:pPr algn="ctr" defTabSz="914224">
              <a:lnSpc>
                <a:spcPct val="80000"/>
              </a:lnSpc>
              <a:defRPr/>
            </a:pPr>
            <a:r>
              <a:rPr lang="en-US" sz="1712"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4318" y="1732139"/>
            <a:ext cx="1127892" cy="18129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67355" y="1732139"/>
            <a:ext cx="906361" cy="18882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919" y="2764057"/>
            <a:ext cx="2215552" cy="766993"/>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3532" y="4385221"/>
            <a:ext cx="2461724" cy="570771"/>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12467" y="2926862"/>
            <a:ext cx="2461724" cy="57077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0503" y="1593404"/>
            <a:ext cx="805654" cy="355259"/>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14017" y="1499209"/>
            <a:ext cx="1107775" cy="42562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1896" y="2829529"/>
            <a:ext cx="1712018" cy="511380"/>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016" y="4453748"/>
            <a:ext cx="1409896" cy="498077"/>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75241" y="4394392"/>
            <a:ext cx="1208482" cy="43445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163547" y="4375559"/>
            <a:ext cx="2215552" cy="631084"/>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057" y="175536"/>
            <a:ext cx="10560513" cy="6187346"/>
          </a:xfrm>
          <a:prstGeom prst="rect">
            <a:avLst/>
          </a:prstGeom>
        </p:spPr>
      </p:pic>
      <p:grpSp>
        <p:nvGrpSpPr>
          <p:cNvPr id="2" name="Group 1"/>
          <p:cNvGrpSpPr/>
          <p:nvPr/>
        </p:nvGrpSpPr>
        <p:grpSpPr>
          <a:xfrm>
            <a:off x="88164" y="2193250"/>
            <a:ext cx="3729017" cy="3274755"/>
            <a:chOff x="85578" y="2491391"/>
            <a:chExt cx="3656231" cy="3210836"/>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925859" cy="261555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dirty="0">
                    <a:solidFill>
                      <a:srgbClr val="FFFFFF"/>
                    </a:solidFill>
                    <a:latin typeface="Segoe UI Light"/>
                    <a:cs typeface="Segoe UI Semibold" panose="020B0702040204020203" pitchFamily="34" charset="0"/>
                  </a:rPr>
                  <a:t>40</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dirty="0">
                    <a:solidFill>
                      <a:srgbClr val="FFFFFF"/>
                    </a:solidFill>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1048777"/>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836" dirty="0">
                  <a:solidFill>
                    <a:srgbClr val="FFFFFF"/>
                  </a:solidFill>
                  <a:latin typeface="Segoe UI"/>
                  <a:ea typeface="MS PGothic" panose="020B0600070205080204" pitchFamily="34" charset="-128"/>
                  <a:cs typeface="Segoe UI Semibold" panose="020B0702040204020203" pitchFamily="34" charset="0"/>
                </a:rPr>
                <a:t>More than any other cloud provider</a:t>
              </a:r>
            </a:p>
          </p:txBody>
        </p:sp>
      </p:grpSp>
      <p:sp>
        <p:nvSpPr>
          <p:cNvPr id="42" name="Oval 41"/>
          <p:cNvSpPr/>
          <p:nvPr/>
        </p:nvSpPr>
        <p:spPr bwMode="auto">
          <a:xfrm>
            <a:off x="9228368" y="398972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9517798" y="260575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9588155" y="2070648"/>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457235" y="295181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8759973" y="311156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377397" y="189008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5949808" y="184844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4912055" y="440774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474531" y="23353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248000" y="236601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340583" y="202803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010582" y="194995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800966" y="199980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006816" y="2645680"/>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415946" y="235543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404534" y="215117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151946" y="25324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0594033" y="49708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0332683" y="5254027"/>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366429" y="2928459"/>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2983317" y="2259506"/>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8545876" y="3449804"/>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565073" y="246978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662829" y="229019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5883068" y="158465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335127" y="1684575"/>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163603" y="2014172"/>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163603" y="160139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0139" y="5403336"/>
            <a:ext cx="11217059" cy="979014"/>
            <a:chOff x="269294" y="5831581"/>
            <a:chExt cx="11218650" cy="989837"/>
          </a:xfrm>
          <a:solidFill>
            <a:srgbClr val="008272"/>
          </a:solidFill>
        </p:grpSpPr>
        <p:sp>
          <p:nvSpPr>
            <p:cNvPr id="74" name="TextBox 73"/>
            <p:cNvSpPr txBox="1"/>
            <p:nvPr/>
          </p:nvSpPr>
          <p:spPr>
            <a:xfrm>
              <a:off x="269294" y="5852140"/>
              <a:ext cx="5264838" cy="775346"/>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224" dirty="0">
                  <a:solidFill>
                    <a:srgbClr val="FFFFFF"/>
                  </a:solidFill>
                  <a:latin typeface="Segoe UI"/>
                </a:rPr>
                <a:t>US Gov: US Gov Texas and US Gov Arizona </a:t>
              </a:r>
            </a:p>
          </p:txBody>
        </p:sp>
        <p:sp>
          <p:nvSpPr>
            <p:cNvPr id="75" name="TextBox 74"/>
            <p:cNvSpPr txBox="1"/>
            <p:nvPr/>
          </p:nvSpPr>
          <p:spPr>
            <a:xfrm>
              <a:off x="6024749" y="5831581"/>
              <a:ext cx="5463195" cy="989837"/>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1836" dirty="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224" dirty="0">
                  <a:solidFill>
                    <a:srgbClr val="FFFFFF"/>
                  </a:solidFill>
                  <a:latin typeface="Segoe UI"/>
                </a:rPr>
                <a:t>France: France Central and France South</a:t>
              </a:r>
            </a:p>
            <a:p>
              <a:pPr defTabSz="932509">
                <a:lnSpc>
                  <a:spcPct val="90000"/>
                </a:lnSpc>
                <a:spcBef>
                  <a:spcPts val="300"/>
                </a:spcBef>
                <a:defRPr/>
              </a:pPr>
              <a:r>
                <a:rPr lang="en-US" sz="1224" dirty="0">
                  <a:solidFill>
                    <a:srgbClr val="FFFFFF"/>
                  </a:solidFill>
                  <a:latin typeface="Segoe UI"/>
                </a:rPr>
                <a:t>Africa: South Africa North and South Africa West</a:t>
              </a:r>
            </a:p>
          </p:txBody>
        </p:sp>
      </p:grpSp>
      <p:grpSp>
        <p:nvGrpSpPr>
          <p:cNvPr id="80" name="Group 79"/>
          <p:cNvGrpSpPr/>
          <p:nvPr/>
        </p:nvGrpSpPr>
        <p:grpSpPr>
          <a:xfrm>
            <a:off x="11606195" y="124022"/>
            <a:ext cx="656923" cy="656923"/>
            <a:chOff x="457580" y="5628520"/>
            <a:chExt cx="657017" cy="657017"/>
          </a:xfrm>
        </p:grpSpPr>
        <p:sp>
          <p:nvSpPr>
            <p:cNvPr id="81" name="Oval 80"/>
            <p:cNvSpPr/>
            <p:nvPr/>
          </p:nvSpPr>
          <p:spPr bwMode="auto">
            <a:xfrm>
              <a:off x="457580" y="5628520"/>
              <a:ext cx="657017" cy="657017"/>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8272"/>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
        <p:nvSpPr>
          <p:cNvPr id="70" name="Oval 69">
            <a:extLst>
              <a:ext uri="{FF2B5EF4-FFF2-40B4-BE49-F238E27FC236}">
                <a16:creationId xmlns:a16="http://schemas.microsoft.com/office/drawing/2014/main" id="{390DFB9F-5708-4A15-9005-E0A3B3B0B0B8}"/>
              </a:ext>
            </a:extLst>
          </p:cNvPr>
          <p:cNvSpPr/>
          <p:nvPr/>
        </p:nvSpPr>
        <p:spPr bwMode="auto">
          <a:xfrm>
            <a:off x="6786519" y="4685261"/>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Oval 71">
            <a:extLst>
              <a:ext uri="{FF2B5EF4-FFF2-40B4-BE49-F238E27FC236}">
                <a16:creationId xmlns:a16="http://schemas.microsoft.com/office/drawing/2014/main" id="{D4F24831-E233-44E6-A50A-F37658F46779}"/>
              </a:ext>
            </a:extLst>
          </p:cNvPr>
          <p:cNvSpPr/>
          <p:nvPr/>
        </p:nvSpPr>
        <p:spPr bwMode="auto">
          <a:xfrm>
            <a:off x="6609747" y="4877183"/>
            <a:ext cx="280535" cy="280529"/>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30404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38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0" nodeType="withEffect">
                                  <p:stCondLst>
                                    <p:cond delay="420"/>
                                  </p:stCondLst>
                                  <p:childTnLst>
                                    <p:set>
                                      <p:cBhvr>
                                        <p:cTn id="93" dur="1" fill="hold">
                                          <p:stCondLst>
                                            <p:cond delay="0"/>
                                          </p:stCondLst>
                                        </p:cTn>
                                        <p:tgtEl>
                                          <p:spTgt spid="72"/>
                                        </p:tgtEl>
                                        <p:attrNameLst>
                                          <p:attrName>style.visibility</p:attrName>
                                        </p:attrNameLst>
                                      </p:cBhvr>
                                      <p:to>
                                        <p:strVal val="visible"/>
                                      </p:to>
                                    </p:set>
                                    <p:animEffect transition="in" filter="fade">
                                      <p:cBhvr>
                                        <p:cTn id="9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Momentum</a:t>
            </a:r>
          </a:p>
        </p:txBody>
      </p:sp>
      <p:grpSp>
        <p:nvGrpSpPr>
          <p:cNvPr id="9" name="Group 8"/>
          <p:cNvGrpSpPr/>
          <p:nvPr/>
        </p:nvGrpSpPr>
        <p:grpSpPr>
          <a:xfrm>
            <a:off x="275480" y="4182928"/>
            <a:ext cx="3611368" cy="2514243"/>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solidFill>
                    <a:schemeClr val="accent1"/>
                  </a:solidFill>
                  <a:latin typeface="+mj-lt"/>
                  <a:cs typeface="Segoe UI Semibold" panose="020B0702040204020203" pitchFamily="34" charset="0"/>
                </a:rPr>
                <a:t>750 </a:t>
              </a:r>
              <a:r>
                <a:rPr lang="en-US" sz="4399" b="1" kern="0" dirty="0">
                  <a:solidFill>
                    <a:schemeClr val="accent1"/>
                  </a:solidFill>
                  <a:latin typeface="+mj-lt"/>
                  <a:cs typeface="Segoe UI Semibold" panose="020B0702040204020203" pitchFamily="34" charset="0"/>
                </a:rPr>
                <a:t>million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32205">
                <a:lnSpc>
                  <a:spcPct val="90000"/>
                </a:lnSpc>
                <a:defRPr/>
              </a:pPr>
              <a:endParaRPr lang="en-US" sz="1399"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8" name="Group 7"/>
          <p:cNvGrpSpPr/>
          <p:nvPr/>
        </p:nvGrpSpPr>
        <p:grpSpPr>
          <a:xfrm>
            <a:off x="275479" y="1668687"/>
            <a:ext cx="3611368" cy="2468530"/>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solidFill>
                    <a:schemeClr val="accent1"/>
                  </a:solidFill>
                  <a:latin typeface="+mj-lt"/>
                  <a:cs typeface="Segoe UI Semibold" panose="020B0702040204020203" pitchFamily="34" charset="0"/>
                </a:rPr>
                <a:t>194 </a:t>
              </a:r>
              <a:r>
                <a:rPr lang="en-US" sz="4396" b="1" kern="0" dirty="0">
                  <a:solidFill>
                    <a:schemeClr val="accent1"/>
                  </a:solidFill>
                  <a:latin typeface="+mj-lt"/>
                  <a:cs typeface="Segoe UI Semibold" panose="020B0702040204020203" pitchFamily="34" charset="0"/>
                </a:rPr>
                <a:t>billion</a:t>
              </a:r>
              <a:r>
                <a:rPr lang="en-US" sz="3999" b="1" kern="0" dirty="0">
                  <a:solidFill>
                    <a:schemeClr val="accent1"/>
                  </a:solidFill>
                  <a:latin typeface="+mj-lt"/>
                  <a:cs typeface="Segoe UI Semibold" panose="020B0702040204020203" pitchFamily="34" charset="0"/>
                </a:rPr>
                <a:t>     </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External Requests made to Azure App Service</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6" name="Group 5"/>
          <p:cNvGrpSpPr/>
          <p:nvPr/>
        </p:nvGrpSpPr>
        <p:grpSpPr>
          <a:xfrm>
            <a:off x="3932561" y="4182929"/>
            <a:ext cx="3611368" cy="2514243"/>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solidFill>
                    <a:schemeClr val="accent1"/>
                  </a:solidFill>
                  <a:latin typeface="+mj-lt"/>
                  <a:cs typeface="Segoe UI Semibold" panose="020B0702040204020203" pitchFamily="34" charset="0"/>
                </a:rPr>
                <a:t>188 </a:t>
              </a:r>
              <a:r>
                <a:rPr lang="en-US" sz="4399" b="1" kern="0" dirty="0">
                  <a:solidFill>
                    <a:schemeClr val="accent1"/>
                  </a:solidFill>
                  <a:latin typeface="+mj-lt"/>
                  <a:cs typeface="Segoe UI Semibold" panose="020B0702040204020203" pitchFamily="34" charset="0"/>
                </a:rPr>
                <a:t>billion</a:t>
              </a:r>
              <a:endParaRPr lang="en-US" sz="5399" b="1" kern="0" dirty="0">
                <a:solidFill>
                  <a:schemeClr val="accent1"/>
                </a:solidFill>
                <a:latin typeface="+mj-lt"/>
                <a:cs typeface="Segoe UI Semibold" panose="020B0702040204020203" pitchFamily="34" charset="0"/>
              </a:endParaRP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7" name="Group 6"/>
          <p:cNvGrpSpPr/>
          <p:nvPr/>
        </p:nvGrpSpPr>
        <p:grpSpPr>
          <a:xfrm>
            <a:off x="3932561" y="1668687"/>
            <a:ext cx="3611368" cy="2468530"/>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82854" tIns="146283" rIns="182854" bIns="146283" rtlCol="0">
              <a:noAutofit/>
            </a:bodyPr>
            <a:lstStyle/>
            <a:p>
              <a:pPr defTabSz="932205">
                <a:lnSpc>
                  <a:spcPct val="90000"/>
                </a:lnSpc>
                <a:defRPr/>
              </a:pPr>
              <a:r>
                <a:rPr lang="en-US" sz="5399" b="1" kern="0" dirty="0">
                  <a:solidFill>
                    <a:schemeClr val="accent1"/>
                  </a:solidFill>
                  <a:latin typeface="+mj-lt"/>
                  <a:cs typeface="Segoe UI Semibold" panose="020B0702040204020203" pitchFamily="34" charset="0"/>
                </a:rPr>
                <a:t>340 </a:t>
              </a:r>
              <a:r>
                <a:rPr lang="en-US" sz="4399" b="1" kern="0" dirty="0">
                  <a:solidFill>
                    <a:schemeClr val="accent1"/>
                  </a:solidFill>
                  <a:latin typeface="+mj-lt"/>
                  <a:cs typeface="Segoe UI Semibold" panose="020B0702040204020203" pitchFamily="34" charset="0"/>
                </a:rPr>
                <a:t>billion</a:t>
              </a:r>
            </a:p>
            <a:p>
              <a:pPr defTabSz="932205">
                <a:lnSpc>
                  <a:spcPct val="90000"/>
                </a:lnSpc>
                <a:defRPr/>
              </a:pPr>
              <a:r>
                <a:rPr lang="en-US" sz="2400"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 name="Group 2"/>
          <p:cNvGrpSpPr/>
          <p:nvPr/>
        </p:nvGrpSpPr>
        <p:grpSpPr>
          <a:xfrm>
            <a:off x="7589645" y="1668686"/>
            <a:ext cx="4571350" cy="5028486"/>
            <a:chOff x="7589838" y="1668427"/>
            <a:chExt cx="4571999" cy="5029200"/>
          </a:xfrm>
          <a:solidFill>
            <a:schemeClr val="accent4"/>
          </a:solidFill>
        </p:grpSpPr>
        <p:sp>
          <p:nvSpPr>
            <p:cNvPr id="87" name="Rectangle 86"/>
            <p:cNvSpPr/>
            <p:nvPr/>
          </p:nvSpPr>
          <p:spPr>
            <a:xfrm>
              <a:off x="7589838" y="1668427"/>
              <a:ext cx="4571999" cy="5029200"/>
            </a:xfrm>
            <a:prstGeom prst="rect">
              <a:avLst/>
            </a:prstGeom>
            <a:solidFill>
              <a:schemeClr val="accent1"/>
            </a:solidFill>
          </p:spPr>
          <p:txBody>
            <a:bodyPr wrap="square" lIns="182854" tIns="146283" rIns="182854" bIns="146283">
              <a:noAutofit/>
            </a:bodyPr>
            <a:lstStyle/>
            <a:p>
              <a:pPr defTabSz="950938">
                <a:lnSpc>
                  <a:spcPct val="90000"/>
                </a:lnSpc>
                <a:defRPr/>
              </a:pPr>
              <a:r>
                <a:rPr lang="en-US" sz="53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799" spc="-300"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90</a:t>
              </a:r>
              <a:r>
                <a:rPr lang="en-US" sz="53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799"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9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50938">
                <a:lnSpc>
                  <a:spcPct val="90000"/>
                </a:lnSpc>
                <a:defRPr/>
              </a:pPr>
              <a:r>
                <a:rPr lang="en-US" sz="3199"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400"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83241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4304"/>
          <a:stretch/>
        </p:blipFill>
        <p:spPr>
          <a:xfrm>
            <a:off x="102502" y="3752637"/>
            <a:ext cx="514728" cy="325695"/>
          </a:xfrm>
          <a:prstGeom prst="rect">
            <a:avLst/>
          </a:prstGeom>
        </p:spPr>
      </p:pic>
      <p:sp>
        <p:nvSpPr>
          <p:cNvPr id="3" name="Rectangle 2"/>
          <p:cNvSpPr/>
          <p:nvPr/>
        </p:nvSpPr>
        <p:spPr>
          <a:xfrm flipH="1">
            <a:off x="704368" y="2554740"/>
            <a:ext cx="11614647" cy="1410298"/>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1" tIns="91427" rIns="91427" bIns="91427" numCol="1" spcCol="0" rtlCol="0" fromWordArt="0" anchor="ctr" anchorCtr="0" forceAA="0" compatLnSpc="1">
            <a:prstTxWarp prst="textNoShape">
              <a:avLst/>
            </a:prstTxWarp>
            <a:noAutofit/>
          </a:bodyPr>
          <a:lstStyle/>
          <a:p>
            <a:pPr defTabSz="932293">
              <a:spcBef>
                <a:spcPct val="0"/>
              </a:spcBef>
              <a:spcAft>
                <a:spcPct val="0"/>
              </a:spcAft>
              <a:defRPr/>
            </a:pPr>
            <a:endParaRPr lang="en-IN" sz="2000" kern="0" dirty="0">
              <a:solidFill>
                <a:srgbClr val="5C2D91"/>
              </a:solidFill>
              <a:latin typeface="Segoe UI"/>
              <a:cs typeface="Segoe UI" panose="020B0502040204020203" pitchFamily="34" charset="0"/>
            </a:endParaRPr>
          </a:p>
        </p:txBody>
      </p:sp>
      <p:sp>
        <p:nvSpPr>
          <p:cNvPr id="4" name="Rectangle 3"/>
          <p:cNvSpPr/>
          <p:nvPr/>
        </p:nvSpPr>
        <p:spPr bwMode="auto">
          <a:xfrm>
            <a:off x="99361" y="2527894"/>
            <a:ext cx="521669" cy="1416792"/>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algn="ctr" defTabSz="932563">
              <a:spcAft>
                <a:spcPts val="1199"/>
              </a:spcAft>
              <a:defRPr/>
            </a:pPr>
            <a:r>
              <a:rPr lang="en-IN" sz="1632" kern="0" dirty="0">
                <a:solidFill>
                  <a:srgbClr val="FFFFFF"/>
                </a:solidFill>
                <a:latin typeface="Segoe UI Semibold" panose="020B0702040204020203" pitchFamily="34" charset="0"/>
                <a:cs typeface="Segoe UI Semibold" panose="020B0702040204020203" pitchFamily="34" charset="0"/>
              </a:rPr>
              <a:t>US Gov</a:t>
            </a:r>
          </a:p>
        </p:txBody>
      </p:sp>
      <p:grpSp>
        <p:nvGrpSpPr>
          <p:cNvPr id="5" name="Group 4"/>
          <p:cNvGrpSpPr/>
          <p:nvPr/>
        </p:nvGrpSpPr>
        <p:grpSpPr>
          <a:xfrm>
            <a:off x="92123" y="2523996"/>
            <a:ext cx="202165" cy="460797"/>
            <a:chOff x="453059" y="2002971"/>
            <a:chExt cx="302696" cy="369965"/>
          </a:xfrm>
        </p:grpSpPr>
        <p:sp>
          <p:nvSpPr>
            <p:cNvPr id="6" name="Isosceles Triangle 5"/>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Isosceles Triangle 6"/>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25" name="Rectangle 24"/>
          <p:cNvSpPr/>
          <p:nvPr/>
        </p:nvSpPr>
        <p:spPr>
          <a:xfrm flipH="1">
            <a:off x="704369" y="1068522"/>
            <a:ext cx="11614647" cy="1410299"/>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1" tIns="91427" rIns="91427" bIns="91427" numCol="1" spcCol="0" rtlCol="0" fromWordArt="0" anchor="ctr" anchorCtr="0" forceAA="0" compatLnSpc="1">
            <a:prstTxWarp prst="textNoShape">
              <a:avLst/>
            </a:prstTxWarp>
            <a:noAutofit/>
          </a:bodyPr>
          <a:lstStyle/>
          <a:p>
            <a:pPr defTabSz="932293">
              <a:spcBef>
                <a:spcPct val="0"/>
              </a:spcBef>
              <a:spcAft>
                <a:spcPct val="0"/>
              </a:spcAft>
              <a:defRPr/>
            </a:pPr>
            <a:endParaRPr lang="en-IN" sz="2000" kern="0" dirty="0">
              <a:solidFill>
                <a:srgbClr val="5C2D91"/>
              </a:solidFill>
              <a:latin typeface="Segoe UI"/>
              <a:cs typeface="Segoe UI" panose="020B0502040204020203" pitchFamily="34" charset="0"/>
            </a:endParaRPr>
          </a:p>
        </p:txBody>
      </p:sp>
      <p:grpSp>
        <p:nvGrpSpPr>
          <p:cNvPr id="26" name="Group 25"/>
          <p:cNvGrpSpPr/>
          <p:nvPr/>
        </p:nvGrpSpPr>
        <p:grpSpPr>
          <a:xfrm>
            <a:off x="90037" y="1068522"/>
            <a:ext cx="670066" cy="1523633"/>
            <a:chOff x="440120" y="1776513"/>
            <a:chExt cx="1716908" cy="1493893"/>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54304"/>
            <a:stretch/>
          </p:blipFill>
          <p:spPr>
            <a:xfrm>
              <a:off x="440120" y="2951068"/>
              <a:ext cx="1372230" cy="319338"/>
            </a:xfrm>
            <a:prstGeom prst="rect">
              <a:avLst/>
            </a:prstGeom>
          </p:spPr>
        </p:pic>
        <p:sp>
          <p:nvSpPr>
            <p:cNvPr id="28" name="Rectangle 27"/>
            <p:cNvSpPr/>
            <p:nvPr/>
          </p:nvSpPr>
          <p:spPr bwMode="auto">
            <a:xfrm>
              <a:off x="448213" y="1776513"/>
              <a:ext cx="1364136" cy="138913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dirty="0">
                  <a:solidFill>
                    <a:srgbClr val="FFFFFF"/>
                  </a:solidFill>
                  <a:latin typeface="Segoe UI Semibold" panose="020B0702040204020203" pitchFamily="34" charset="0"/>
                  <a:cs typeface="Segoe UI Semibold" panose="020B0702040204020203" pitchFamily="34" charset="0"/>
                </a:rPr>
                <a:t>Global</a:t>
              </a:r>
            </a:p>
          </p:txBody>
        </p:sp>
        <p:grpSp>
          <p:nvGrpSpPr>
            <p:cNvPr id="29" name="Group 28"/>
            <p:cNvGrpSpPr/>
            <p:nvPr/>
          </p:nvGrpSpPr>
          <p:grpSpPr>
            <a:xfrm>
              <a:off x="448212" y="1776513"/>
              <a:ext cx="551338" cy="451803"/>
              <a:chOff x="453059" y="2002971"/>
              <a:chExt cx="302696" cy="369965"/>
            </a:xfrm>
          </p:grpSpPr>
          <p:sp>
            <p:nvSpPr>
              <p:cNvPr id="33" name="Isosceles Triangle 32"/>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Isosceles Triangle 33"/>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30" name="Group 29"/>
            <p:cNvGrpSpPr/>
            <p:nvPr/>
          </p:nvGrpSpPr>
          <p:grpSpPr>
            <a:xfrm rot="16200000" flipV="1">
              <a:off x="1443391" y="2452018"/>
              <a:ext cx="577493" cy="849780"/>
              <a:chOff x="453059" y="2002973"/>
              <a:chExt cx="302696" cy="588525"/>
            </a:xfrm>
          </p:grpSpPr>
          <p:sp>
            <p:nvSpPr>
              <p:cNvPr id="31" name="Isosceles Triangle 30"/>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Isosceles Triangle 31"/>
              <p:cNvSpPr/>
              <p:nvPr/>
            </p:nvSpPr>
            <p:spPr bwMode="auto">
              <a:xfrm rot="5400000">
                <a:off x="316164" y="2358429"/>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sp>
        <p:nvSpPr>
          <p:cNvPr id="50" name="Rectangle 49"/>
          <p:cNvSpPr/>
          <p:nvPr/>
        </p:nvSpPr>
        <p:spPr>
          <a:xfrm flipH="1">
            <a:off x="704368" y="5514058"/>
            <a:ext cx="11614646" cy="1410299"/>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1" tIns="91427" rIns="91427" bIns="91427" numCol="1" spcCol="0" rtlCol="0" fromWordArt="0" anchor="ctr" anchorCtr="0" forceAA="0" compatLnSpc="1">
            <a:prstTxWarp prst="textNoShape">
              <a:avLst/>
            </a:prstTxWarp>
            <a:noAutofit/>
          </a:bodyPr>
          <a:lstStyle/>
          <a:p>
            <a:pPr defTabSz="932293">
              <a:spcBef>
                <a:spcPct val="0"/>
              </a:spcBef>
              <a:spcAft>
                <a:spcPct val="0"/>
              </a:spcAft>
              <a:defRPr/>
            </a:pPr>
            <a:endParaRPr lang="en-IN" sz="2000" kern="0" dirty="0">
              <a:solidFill>
                <a:srgbClr val="5C2D91"/>
              </a:solidFill>
              <a:latin typeface="Segoe UI"/>
              <a:cs typeface="Segoe UI" panose="020B0502040204020203" pitchFamily="34" charset="0"/>
            </a:endParaRPr>
          </a:p>
        </p:txBody>
      </p:sp>
      <p:pic>
        <p:nvPicPr>
          <p:cNvPr id="51" name="Picture 50"/>
          <p:cNvPicPr>
            <a:picLocks noChangeAspect="1"/>
          </p:cNvPicPr>
          <p:nvPr/>
        </p:nvPicPr>
        <p:blipFill rotWithShape="1">
          <a:blip r:embed="rId5" cstate="print">
            <a:extLst>
              <a:ext uri="{28A0092B-C50C-407E-A947-70E740481C1C}">
                <a14:useLocalDpi xmlns:a14="http://schemas.microsoft.com/office/drawing/2010/main" val="0"/>
              </a:ext>
            </a:extLst>
          </a:blip>
          <a:srcRect t="54304"/>
          <a:stretch/>
        </p:blipFill>
        <p:spPr>
          <a:xfrm>
            <a:off x="54969" y="6716896"/>
            <a:ext cx="581579" cy="325695"/>
          </a:xfrm>
          <a:prstGeom prst="rect">
            <a:avLst/>
          </a:prstGeom>
        </p:spPr>
      </p:pic>
      <p:sp>
        <p:nvSpPr>
          <p:cNvPr id="52" name="Rectangle 51"/>
          <p:cNvSpPr/>
          <p:nvPr/>
        </p:nvSpPr>
        <p:spPr bwMode="auto">
          <a:xfrm>
            <a:off x="99876" y="5514058"/>
            <a:ext cx="520819" cy="1416792"/>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algn="ctr" defTabSz="932563">
              <a:spcAft>
                <a:spcPts val="1199"/>
              </a:spcAft>
              <a:defRPr/>
            </a:pPr>
            <a:r>
              <a:rPr lang="en-IN" sz="1632" kern="0" dirty="0">
                <a:solidFill>
                  <a:srgbClr val="FFFFFF"/>
                </a:solidFill>
                <a:latin typeface="Segoe UI Semibold" panose="020B0702040204020203" pitchFamily="34" charset="0"/>
                <a:cs typeface="Segoe UI Semibold" panose="020B0702040204020203" pitchFamily="34" charset="0"/>
              </a:rPr>
              <a:t>Regional</a:t>
            </a:r>
          </a:p>
        </p:txBody>
      </p:sp>
      <p:grpSp>
        <p:nvGrpSpPr>
          <p:cNvPr id="53" name="Group 52"/>
          <p:cNvGrpSpPr/>
          <p:nvPr/>
        </p:nvGrpSpPr>
        <p:grpSpPr>
          <a:xfrm>
            <a:off x="93967" y="5514058"/>
            <a:ext cx="235055" cy="460797"/>
            <a:chOff x="453059" y="2002971"/>
            <a:chExt cx="302696" cy="369965"/>
          </a:xfrm>
        </p:grpSpPr>
        <p:sp>
          <p:nvSpPr>
            <p:cNvPr id="54" name="Isosceles Triangle 53"/>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Isosceles Triangle 54"/>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98" name="Rectangle 97"/>
          <p:cNvSpPr/>
          <p:nvPr/>
        </p:nvSpPr>
        <p:spPr>
          <a:xfrm flipH="1">
            <a:off x="704369" y="4043527"/>
            <a:ext cx="11614646" cy="1410299"/>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541" tIns="91427" rIns="91427" bIns="91427" numCol="1" spcCol="0" rtlCol="0" fromWordArt="0" anchor="ctr" anchorCtr="0" forceAA="0" compatLnSpc="1">
            <a:prstTxWarp prst="textNoShape">
              <a:avLst/>
            </a:prstTxWarp>
            <a:noAutofit/>
          </a:bodyPr>
          <a:lstStyle/>
          <a:p>
            <a:pPr defTabSz="932293">
              <a:spcBef>
                <a:spcPct val="0"/>
              </a:spcBef>
              <a:spcAft>
                <a:spcPct val="0"/>
              </a:spcAft>
              <a:defRPr/>
            </a:pPr>
            <a:endParaRPr lang="en-IN" sz="2000" kern="0" dirty="0">
              <a:solidFill>
                <a:srgbClr val="5C2D91"/>
              </a:solidFill>
              <a:latin typeface="Segoe UI"/>
              <a:cs typeface="Segoe UI" panose="020B0502040204020203" pitchFamily="34" charset="0"/>
            </a:endParaRPr>
          </a:p>
        </p:txBody>
      </p:sp>
      <p:grpSp>
        <p:nvGrpSpPr>
          <p:cNvPr id="99" name="Group 98"/>
          <p:cNvGrpSpPr/>
          <p:nvPr/>
        </p:nvGrpSpPr>
        <p:grpSpPr>
          <a:xfrm>
            <a:off x="90037" y="4043527"/>
            <a:ext cx="670066" cy="1523633"/>
            <a:chOff x="440120" y="1776513"/>
            <a:chExt cx="1716908" cy="1493893"/>
          </a:xfrm>
        </p:grpSpPr>
        <p:pic>
          <p:nvPicPr>
            <p:cNvPr id="100" name="Picture 99"/>
            <p:cNvPicPr>
              <a:picLocks noChangeAspect="1"/>
            </p:cNvPicPr>
            <p:nvPr/>
          </p:nvPicPr>
          <p:blipFill rotWithShape="1">
            <a:blip r:embed="rId6" cstate="print">
              <a:extLst>
                <a:ext uri="{28A0092B-C50C-407E-A947-70E740481C1C}">
                  <a14:useLocalDpi xmlns:a14="http://schemas.microsoft.com/office/drawing/2010/main" val="0"/>
                </a:ext>
              </a:extLst>
            </a:blip>
            <a:srcRect t="54304"/>
            <a:stretch/>
          </p:blipFill>
          <p:spPr>
            <a:xfrm>
              <a:off x="440120" y="2951068"/>
              <a:ext cx="1372230" cy="319338"/>
            </a:xfrm>
            <a:prstGeom prst="rect">
              <a:avLst/>
            </a:prstGeom>
          </p:spPr>
        </p:pic>
        <p:sp>
          <p:nvSpPr>
            <p:cNvPr id="101" name="Rectangle 100"/>
            <p:cNvSpPr/>
            <p:nvPr/>
          </p:nvSpPr>
          <p:spPr bwMode="auto">
            <a:xfrm>
              <a:off x="448213" y="1776513"/>
              <a:ext cx="1364137" cy="1389138"/>
            </a:xfrm>
            <a:prstGeom prst="rect">
              <a:avLst/>
            </a:prstGeom>
            <a:solidFill>
              <a:srgbClr val="FF8C00">
                <a:lumMod val="75000"/>
              </a:srgbClr>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dirty="0">
                  <a:solidFill>
                    <a:srgbClr val="FFFFFF"/>
                  </a:solidFill>
                  <a:latin typeface="Segoe UI Semibold" panose="020B0702040204020203" pitchFamily="34" charset="0"/>
                  <a:cs typeface="Segoe UI Semibold" panose="020B0702040204020203" pitchFamily="34" charset="0"/>
                </a:rPr>
                <a:t>Industry</a:t>
              </a:r>
            </a:p>
          </p:txBody>
        </p:sp>
        <p:grpSp>
          <p:nvGrpSpPr>
            <p:cNvPr id="102" name="Group 101"/>
            <p:cNvGrpSpPr/>
            <p:nvPr/>
          </p:nvGrpSpPr>
          <p:grpSpPr>
            <a:xfrm>
              <a:off x="448212" y="1776513"/>
              <a:ext cx="551338" cy="451803"/>
              <a:chOff x="453059" y="2002971"/>
              <a:chExt cx="302696" cy="369965"/>
            </a:xfrm>
          </p:grpSpPr>
          <p:sp>
            <p:nvSpPr>
              <p:cNvPr id="106" name="Isosceles Triangle 105"/>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Isosceles Triangle 106"/>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03" name="Group 102"/>
            <p:cNvGrpSpPr/>
            <p:nvPr/>
          </p:nvGrpSpPr>
          <p:grpSpPr>
            <a:xfrm rot="16200000" flipV="1">
              <a:off x="1443391" y="2452018"/>
              <a:ext cx="577493" cy="849780"/>
              <a:chOff x="453059" y="2002973"/>
              <a:chExt cx="302696" cy="588525"/>
            </a:xfrm>
          </p:grpSpPr>
          <p:sp>
            <p:nvSpPr>
              <p:cNvPr id="104" name="Isosceles Triangle 103"/>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5" name="Isosceles Triangle 104"/>
              <p:cNvSpPr/>
              <p:nvPr/>
            </p:nvSpPr>
            <p:spPr bwMode="auto">
              <a:xfrm rot="5400000">
                <a:off x="316164" y="2358429"/>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146283" rIns="93260"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graphicFrame>
        <p:nvGraphicFramePr>
          <p:cNvPr id="56" name="Table 55">
            <a:extLst>
              <a:ext uri="{FF2B5EF4-FFF2-40B4-BE49-F238E27FC236}">
                <a16:creationId xmlns:a16="http://schemas.microsoft.com/office/drawing/2014/main" id="{4BEAEF06-E34A-4EFE-A5B7-EB1B6F61CD2C}"/>
              </a:ext>
            </a:extLst>
          </p:cNvPr>
          <p:cNvGraphicFramePr>
            <a:graphicFrameLocks noGrp="1"/>
          </p:cNvGraphicFramePr>
          <p:nvPr>
            <p:extLst/>
          </p:nvPr>
        </p:nvGraphicFramePr>
        <p:xfrm>
          <a:off x="1231112" y="1376881"/>
          <a:ext cx="2294525" cy="957508"/>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27001:2013</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27017:2015</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27018:2014</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57" name="Table 56">
            <a:extLst>
              <a:ext uri="{FF2B5EF4-FFF2-40B4-BE49-F238E27FC236}">
                <a16:creationId xmlns:a16="http://schemas.microsoft.com/office/drawing/2014/main" id="{370FE74A-309C-431E-9E61-BD01994EE90D}"/>
              </a:ext>
            </a:extLst>
          </p:cNvPr>
          <p:cNvGraphicFramePr>
            <a:graphicFrameLocks noGrp="1"/>
          </p:cNvGraphicFramePr>
          <p:nvPr>
            <p:extLst/>
          </p:nvPr>
        </p:nvGraphicFramePr>
        <p:xfrm>
          <a:off x="4007825" y="1373206"/>
          <a:ext cx="2294525" cy="957508"/>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22301:2012</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ISO 9001:2015</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58" name="Table 57">
            <a:extLst>
              <a:ext uri="{FF2B5EF4-FFF2-40B4-BE49-F238E27FC236}">
                <a16:creationId xmlns:a16="http://schemas.microsoft.com/office/drawing/2014/main" id="{6C62576A-9943-49F9-A1CF-A00DB0618A93}"/>
              </a:ext>
            </a:extLst>
          </p:cNvPr>
          <p:cNvGraphicFramePr>
            <a:graphicFrameLocks noGrp="1"/>
          </p:cNvGraphicFramePr>
          <p:nvPr>
            <p:extLst/>
          </p:nvPr>
        </p:nvGraphicFramePr>
        <p:xfrm>
          <a:off x="7203559" y="1374441"/>
          <a:ext cx="2686180" cy="957508"/>
        </p:xfrm>
        <a:graphic>
          <a:graphicData uri="http://schemas.openxmlformats.org/drawingml/2006/table">
            <a:tbl>
              <a:tblPr/>
              <a:tblGrid>
                <a:gridCol w="2686180">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SOC 1 Type 2</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SOC 2 Type 2</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SOC 3</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59" name="Table 58">
            <a:extLst>
              <a:ext uri="{FF2B5EF4-FFF2-40B4-BE49-F238E27FC236}">
                <a16:creationId xmlns:a16="http://schemas.microsoft.com/office/drawing/2014/main" id="{0F692CFF-5661-4441-924F-08066DF8E64E}"/>
              </a:ext>
            </a:extLst>
          </p:cNvPr>
          <p:cNvGraphicFramePr>
            <a:graphicFrameLocks noGrp="1"/>
          </p:cNvGraphicFramePr>
          <p:nvPr>
            <p:extLst/>
          </p:nvPr>
        </p:nvGraphicFramePr>
        <p:xfrm>
          <a:off x="9945488" y="1383166"/>
          <a:ext cx="2454368" cy="957508"/>
        </p:xfrm>
        <a:graphic>
          <a:graphicData uri="http://schemas.openxmlformats.org/drawingml/2006/table">
            <a:tbl>
              <a:tblPr/>
              <a:tblGrid>
                <a:gridCol w="245436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Certification</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Attestation</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Self-Assessment</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0" name="Table 59">
            <a:extLst>
              <a:ext uri="{FF2B5EF4-FFF2-40B4-BE49-F238E27FC236}">
                <a16:creationId xmlns:a16="http://schemas.microsoft.com/office/drawing/2014/main" id="{B33E85B5-EED7-47F2-8357-B6B0C702E7A7}"/>
              </a:ext>
            </a:extLst>
          </p:cNvPr>
          <p:cNvGraphicFramePr>
            <a:graphicFrameLocks noGrp="1"/>
          </p:cNvGraphicFramePr>
          <p:nvPr>
            <p:extLst/>
          </p:nvPr>
        </p:nvGraphicFramePr>
        <p:xfrm>
          <a:off x="1236462" y="2755092"/>
          <a:ext cx="2294525" cy="957508"/>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FedRAMP High</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FedRAMP Moderate</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1" name="Table 60">
            <a:extLst>
              <a:ext uri="{FF2B5EF4-FFF2-40B4-BE49-F238E27FC236}">
                <a16:creationId xmlns:a16="http://schemas.microsoft.com/office/drawing/2014/main" id="{8AE9FFFD-CC61-4170-B48F-183121AF1EE0}"/>
              </a:ext>
            </a:extLst>
          </p:cNvPr>
          <p:cNvGraphicFramePr>
            <a:graphicFrameLocks noGrp="1"/>
          </p:cNvGraphicFramePr>
          <p:nvPr>
            <p:extLst/>
          </p:nvPr>
        </p:nvGraphicFramePr>
        <p:xfrm>
          <a:off x="4013175" y="2751418"/>
          <a:ext cx="2294525" cy="1401387"/>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5</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4</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DFARS</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2" name="Table 61">
            <a:extLst>
              <a:ext uri="{FF2B5EF4-FFF2-40B4-BE49-F238E27FC236}">
                <a16:creationId xmlns:a16="http://schemas.microsoft.com/office/drawing/2014/main" id="{0EFABDB2-37A0-47EB-877C-7A658907E5DE}"/>
              </a:ext>
            </a:extLst>
          </p:cNvPr>
          <p:cNvGraphicFramePr>
            <a:graphicFrameLocks noGrp="1"/>
          </p:cNvGraphicFramePr>
          <p:nvPr>
            <p:extLst/>
          </p:nvPr>
        </p:nvGraphicFramePr>
        <p:xfrm>
          <a:off x="7208910" y="2752653"/>
          <a:ext cx="2741596" cy="1179448"/>
        </p:xfrm>
        <a:graphic>
          <a:graphicData uri="http://schemas.openxmlformats.org/drawingml/2006/table">
            <a:tbl>
              <a:tblPr/>
              <a:tblGrid>
                <a:gridCol w="2741596">
                  <a:extLst>
                    <a:ext uri="{9D8B030D-6E8A-4147-A177-3AD203B41FA5}">
                      <a16:colId xmlns:a16="http://schemas.microsoft.com/office/drawing/2014/main" val="1996122080"/>
                    </a:ext>
                  </a:extLst>
                </a:gridCol>
              </a:tblGrid>
              <a:tr h="46131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DoE 10 CFR Part 810</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NIST SP 800-171</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FIPS 140-2</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Section 508 VPATs</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4" name="Table 63">
            <a:extLst>
              <a:ext uri="{FF2B5EF4-FFF2-40B4-BE49-F238E27FC236}">
                <a16:creationId xmlns:a16="http://schemas.microsoft.com/office/drawing/2014/main" id="{AC77CB23-159F-47F8-A265-57DA2ECE6926}"/>
              </a:ext>
            </a:extLst>
          </p:cNvPr>
          <p:cNvGraphicFramePr>
            <a:graphicFrameLocks noGrp="1"/>
          </p:cNvGraphicFramePr>
          <p:nvPr>
            <p:extLst/>
          </p:nvPr>
        </p:nvGraphicFramePr>
        <p:xfrm>
          <a:off x="1231112" y="4158399"/>
          <a:ext cx="2294525" cy="1401387"/>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PCI DSS Level 1</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GLBA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FFIEC</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Shared Assessments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FISC (Japan)</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5" name="Table 64">
            <a:extLst>
              <a:ext uri="{FF2B5EF4-FFF2-40B4-BE49-F238E27FC236}">
                <a16:creationId xmlns:a16="http://schemas.microsoft.com/office/drawing/2014/main" id="{D5081648-E068-4A3A-B838-27F187201E6A}"/>
              </a:ext>
            </a:extLst>
          </p:cNvPr>
          <p:cNvGraphicFramePr>
            <a:graphicFrameLocks noGrp="1"/>
          </p:cNvGraphicFramePr>
          <p:nvPr>
            <p:extLst/>
          </p:nvPr>
        </p:nvGraphicFramePr>
        <p:xfrm>
          <a:off x="4007825" y="4154725"/>
          <a:ext cx="2294525" cy="1401387"/>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HIPAA BAA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HITRUST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21 CFR Part 11 (GxP)</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MARS-E</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6" name="Table 65">
            <a:extLst>
              <a:ext uri="{FF2B5EF4-FFF2-40B4-BE49-F238E27FC236}">
                <a16:creationId xmlns:a16="http://schemas.microsoft.com/office/drawing/2014/main" id="{4CC6A3F3-4688-49D8-90B5-01A385061825}"/>
              </a:ext>
            </a:extLst>
          </p:cNvPr>
          <p:cNvGraphicFramePr>
            <a:graphicFrameLocks noGrp="1"/>
          </p:cNvGraphicFramePr>
          <p:nvPr>
            <p:extLst/>
          </p:nvPr>
        </p:nvGraphicFramePr>
        <p:xfrm>
          <a:off x="7203557" y="4155960"/>
          <a:ext cx="2861548" cy="957508"/>
        </p:xfrm>
        <a:graphic>
          <a:graphicData uri="http://schemas.openxmlformats.org/drawingml/2006/table">
            <a:tbl>
              <a:tblPr/>
              <a:tblGrid>
                <a:gridCol w="286154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IG Toolkit (UK)</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NEN 7510:2011 (Netherlands)</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FERPA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7" name="Table 66">
            <a:extLst>
              <a:ext uri="{FF2B5EF4-FFF2-40B4-BE49-F238E27FC236}">
                <a16:creationId xmlns:a16="http://schemas.microsoft.com/office/drawing/2014/main" id="{34596F6D-FBDA-458D-93C1-0B5560ADA393}"/>
              </a:ext>
            </a:extLst>
          </p:cNvPr>
          <p:cNvGraphicFramePr>
            <a:graphicFrameLocks noGrp="1"/>
          </p:cNvGraphicFramePr>
          <p:nvPr>
            <p:extLst/>
          </p:nvPr>
        </p:nvGraphicFramePr>
        <p:xfrm>
          <a:off x="9945488" y="4164685"/>
          <a:ext cx="2454368" cy="957508"/>
        </p:xfrm>
        <a:graphic>
          <a:graphicData uri="http://schemas.openxmlformats.org/drawingml/2006/table">
            <a:tbl>
              <a:tblPr/>
              <a:tblGrid>
                <a:gridCol w="245436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CDSA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MPAA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FACT (UK)</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8" name="Table 67">
            <a:extLst>
              <a:ext uri="{FF2B5EF4-FFF2-40B4-BE49-F238E27FC236}">
                <a16:creationId xmlns:a16="http://schemas.microsoft.com/office/drawing/2014/main" id="{2AB65144-F1E5-4F33-B159-C2C84D50D203}"/>
              </a:ext>
            </a:extLst>
          </p:cNvPr>
          <p:cNvGraphicFramePr>
            <a:graphicFrameLocks noGrp="1"/>
          </p:cNvGraphicFramePr>
          <p:nvPr>
            <p:extLst/>
          </p:nvPr>
        </p:nvGraphicFramePr>
        <p:xfrm>
          <a:off x="1231110" y="5624280"/>
          <a:ext cx="2660614" cy="1401387"/>
        </p:xfrm>
        <a:graphic>
          <a:graphicData uri="http://schemas.openxmlformats.org/drawingml/2006/table">
            <a:tbl>
              <a:tblPr/>
              <a:tblGrid>
                <a:gridCol w="2660614">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Argentina PDPA</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Australia CCSL / IRAP</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Canada Privacy Laws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GB 18030:2005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DJCP (MLPS) Level 3</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9" name="Table 68">
            <a:extLst>
              <a:ext uri="{FF2B5EF4-FFF2-40B4-BE49-F238E27FC236}">
                <a16:creationId xmlns:a16="http://schemas.microsoft.com/office/drawing/2014/main" id="{FB087131-87F0-42D7-B492-3CE46D9B5A93}"/>
              </a:ext>
            </a:extLst>
          </p:cNvPr>
          <p:cNvGraphicFramePr>
            <a:graphicFrameLocks noGrp="1"/>
          </p:cNvGraphicFramePr>
          <p:nvPr>
            <p:extLst/>
          </p:nvPr>
        </p:nvGraphicFramePr>
        <p:xfrm>
          <a:off x="7203557" y="5621841"/>
          <a:ext cx="2861548" cy="1401387"/>
        </p:xfrm>
        <a:graphic>
          <a:graphicData uri="http://schemas.openxmlformats.org/drawingml/2006/table">
            <a:tbl>
              <a:tblPr/>
              <a:tblGrid>
                <a:gridCol w="286154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India </a:t>
                      </a:r>
                      <a:r>
                        <a:rPr lang="en-US" sz="1400" u="none" strike="noStrike" kern="1200" dirty="0" err="1">
                          <a:solidFill>
                            <a:schemeClr val="tx1"/>
                          </a:solidFill>
                          <a:effectLst/>
                          <a:latin typeface="+mn-lt"/>
                          <a:ea typeface="+mn-ea"/>
                          <a:cs typeface="+mn-cs"/>
                        </a:rPr>
                        <a:t>MeitY</a:t>
                      </a: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CS Mark Gold</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My Number Act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Netherlands BIR 2012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New Zealand Gov CIO </a:t>
                      </a:r>
                      <a:r>
                        <a:rPr lang="en-US" sz="1400" u="none" strike="noStrike" kern="1200" dirty="0" err="1">
                          <a:solidFill>
                            <a:schemeClr val="tx1"/>
                          </a:solidFill>
                          <a:effectLst/>
                          <a:latin typeface="+mn-lt"/>
                          <a:ea typeface="+mn-ea"/>
                          <a:cs typeface="+mn-cs"/>
                        </a:rPr>
                        <a:t>Fwk</a:t>
                      </a: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70" name="Table 69">
            <a:extLst>
              <a:ext uri="{FF2B5EF4-FFF2-40B4-BE49-F238E27FC236}">
                <a16:creationId xmlns:a16="http://schemas.microsoft.com/office/drawing/2014/main" id="{EF58E864-310A-4BAF-AEDB-EF400FB6B372}"/>
              </a:ext>
            </a:extLst>
          </p:cNvPr>
          <p:cNvGraphicFramePr>
            <a:graphicFrameLocks noGrp="1"/>
          </p:cNvGraphicFramePr>
          <p:nvPr>
            <p:extLst/>
          </p:nvPr>
        </p:nvGraphicFramePr>
        <p:xfrm>
          <a:off x="9945488" y="5630565"/>
          <a:ext cx="2454368" cy="1179448"/>
        </p:xfrm>
        <a:graphic>
          <a:graphicData uri="http://schemas.openxmlformats.org/drawingml/2006/table">
            <a:tbl>
              <a:tblPr/>
              <a:tblGrid>
                <a:gridCol w="245436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Singapore MTCS Level 3</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ENS</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6131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DPA</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UK G-Cloud</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71" name="Table 70">
            <a:extLst>
              <a:ext uri="{FF2B5EF4-FFF2-40B4-BE49-F238E27FC236}">
                <a16:creationId xmlns:a16="http://schemas.microsoft.com/office/drawing/2014/main" id="{2ABBC19F-A20C-4FCE-9181-671D06F142B2}"/>
              </a:ext>
            </a:extLst>
          </p:cNvPr>
          <p:cNvGraphicFramePr>
            <a:graphicFrameLocks noGrp="1"/>
          </p:cNvGraphicFramePr>
          <p:nvPr>
            <p:extLst/>
          </p:nvPr>
        </p:nvGraphicFramePr>
        <p:xfrm>
          <a:off x="3994475" y="5643511"/>
          <a:ext cx="3043802" cy="1589010"/>
        </p:xfrm>
        <a:graphic>
          <a:graphicData uri="http://schemas.openxmlformats.org/drawingml/2006/table">
            <a:tbl>
              <a:tblPr/>
              <a:tblGrid>
                <a:gridCol w="3043802">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TRUCS / CCCPPF</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ENISA IAF</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Model Clauses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 US Privacy Shield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Germany IT-</a:t>
                      </a:r>
                      <a:r>
                        <a:rPr lang="en-US" sz="1400" u="none" strike="noStrike" kern="1200" dirty="0" err="1">
                          <a:solidFill>
                            <a:schemeClr val="tx1"/>
                          </a:solidFill>
                          <a:effectLst/>
                          <a:latin typeface="+mn-lt"/>
                          <a:ea typeface="+mn-ea"/>
                          <a:cs typeface="+mn-cs"/>
                        </a:rPr>
                        <a:t>Grundschutz</a:t>
                      </a:r>
                      <a:r>
                        <a:rPr lang="en-US" sz="1400" u="none" strike="noStrike" kern="1200" dirty="0">
                          <a:solidFill>
                            <a:schemeClr val="tx1"/>
                          </a:solidFill>
                          <a:effectLst/>
                          <a:latin typeface="+mn-lt"/>
                          <a:ea typeface="+mn-ea"/>
                          <a:cs typeface="+mn-cs"/>
                        </a:rPr>
                        <a:t> workbook</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sp>
        <p:nvSpPr>
          <p:cNvPr id="73" name="Rectangle 72">
            <a:extLst>
              <a:ext uri="{FF2B5EF4-FFF2-40B4-BE49-F238E27FC236}">
                <a16:creationId xmlns:a16="http://schemas.microsoft.com/office/drawing/2014/main" id="{594597E0-F849-4869-BA0B-15AC2BFBBFEF}"/>
              </a:ext>
            </a:extLst>
          </p:cNvPr>
          <p:cNvSpPr/>
          <p:nvPr/>
        </p:nvSpPr>
        <p:spPr bwMode="auto">
          <a:xfrm>
            <a:off x="883" y="496"/>
            <a:ext cx="12434711" cy="949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4080" spc="-102" dirty="0">
                <a:ln w="3175">
                  <a:noFill/>
                </a:ln>
                <a:solidFill>
                  <a:prstClr val="white"/>
                </a:solidFill>
                <a:latin typeface="Calibri Light"/>
                <a:cs typeface="Segoe UI" pitchFamily="34" charset="0"/>
              </a:rPr>
              <a:t>Azure covers 59 compliance offerings </a:t>
            </a:r>
            <a:endParaRPr lang="en-US" sz="4396" spc="-102" dirty="0">
              <a:ln w="3175">
                <a:noFill/>
              </a:ln>
              <a:solidFill>
                <a:prstClr val="white"/>
              </a:solidFill>
              <a:latin typeface="Calibri Light"/>
              <a:cs typeface="Segoe UI" pitchFamily="34" charset="0"/>
            </a:endParaRPr>
          </a:p>
        </p:txBody>
      </p:sp>
      <p:grpSp>
        <p:nvGrpSpPr>
          <p:cNvPr id="74" name="Group 73">
            <a:extLst>
              <a:ext uri="{FF2B5EF4-FFF2-40B4-BE49-F238E27FC236}">
                <a16:creationId xmlns:a16="http://schemas.microsoft.com/office/drawing/2014/main" id="{A6F4E5A0-71BF-408F-94BE-E4EA346B666E}"/>
              </a:ext>
            </a:extLst>
          </p:cNvPr>
          <p:cNvGrpSpPr/>
          <p:nvPr/>
        </p:nvGrpSpPr>
        <p:grpSpPr>
          <a:xfrm>
            <a:off x="11629832" y="124014"/>
            <a:ext cx="656923" cy="656923"/>
            <a:chOff x="457579" y="5628506"/>
            <a:chExt cx="657016" cy="657016"/>
          </a:xfrm>
        </p:grpSpPr>
        <p:sp>
          <p:nvSpPr>
            <p:cNvPr id="75" name="Oval 74">
              <a:extLst>
                <a:ext uri="{FF2B5EF4-FFF2-40B4-BE49-F238E27FC236}">
                  <a16:creationId xmlns:a16="http://schemas.microsoft.com/office/drawing/2014/main" id="{04219732-DFC6-4437-BB5E-BE6DB41C0110}"/>
                </a:ext>
              </a:extLst>
            </p:cNvPr>
            <p:cNvSpPr/>
            <p:nvPr/>
          </p:nvSpPr>
          <p:spPr bwMode="auto">
            <a:xfrm>
              <a:off x="457579" y="5628506"/>
              <a:ext cx="657016" cy="6570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6" name="Freeform 13">
              <a:extLst>
                <a:ext uri="{FF2B5EF4-FFF2-40B4-BE49-F238E27FC236}">
                  <a16:creationId xmlns:a16="http://schemas.microsoft.com/office/drawing/2014/main" id="{C158F63A-4D43-4664-A228-A2A4511A26D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8272"/>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
        <p:nvSpPr>
          <p:cNvPr id="77" name="Text Placeholder 3">
            <a:extLst>
              <a:ext uri="{FF2B5EF4-FFF2-40B4-BE49-F238E27FC236}">
                <a16:creationId xmlns:a16="http://schemas.microsoft.com/office/drawing/2014/main" id="{E85A709E-9389-4FBA-A2DE-4A08ADB356BC}"/>
              </a:ext>
            </a:extLst>
          </p:cNvPr>
          <p:cNvSpPr txBox="1">
            <a:spLocks/>
          </p:cNvSpPr>
          <p:nvPr/>
        </p:nvSpPr>
        <p:spPr>
          <a:xfrm>
            <a:off x="-88575" y="719235"/>
            <a:ext cx="12152176" cy="381000"/>
          </a:xfrm>
          <a:prstGeom prst="rect">
            <a:avLst/>
          </a:prstGeom>
        </p:spPr>
        <p:txBody>
          <a:bodyPr vert="horz" wrap="square" lIns="279781" tIns="0" rIns="149217" bIns="9326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defRPr/>
            </a:pPr>
            <a:r>
              <a:rPr lang="en-US" sz="1632" dirty="0">
                <a:solidFill>
                  <a:prstClr val="white"/>
                </a:solidFill>
                <a:latin typeface="Segoe UI"/>
              </a:rPr>
              <a:t>Azure has the deepest and most comprehensive compliance coverage in the industry</a:t>
            </a:r>
          </a:p>
        </p:txBody>
      </p:sp>
      <p:graphicFrame>
        <p:nvGraphicFramePr>
          <p:cNvPr id="72" name="Table 71">
            <a:extLst>
              <a:ext uri="{FF2B5EF4-FFF2-40B4-BE49-F238E27FC236}">
                <a16:creationId xmlns:a16="http://schemas.microsoft.com/office/drawing/2014/main" id="{085E1FB3-BCE1-401A-93CE-FA109427F7A3}"/>
              </a:ext>
            </a:extLst>
          </p:cNvPr>
          <p:cNvGraphicFramePr>
            <a:graphicFrameLocks noGrp="1"/>
          </p:cNvGraphicFramePr>
          <p:nvPr>
            <p:extLst/>
          </p:nvPr>
        </p:nvGraphicFramePr>
        <p:xfrm>
          <a:off x="9950838" y="2761377"/>
          <a:ext cx="2454368" cy="1170784"/>
        </p:xfrm>
        <a:graphic>
          <a:graphicData uri="http://schemas.openxmlformats.org/drawingml/2006/table">
            <a:tbl>
              <a:tblPr/>
              <a:tblGrid>
                <a:gridCol w="2454368">
                  <a:extLst>
                    <a:ext uri="{9D8B030D-6E8A-4147-A177-3AD203B41FA5}">
                      <a16:colId xmlns:a16="http://schemas.microsoft.com/office/drawing/2014/main" val="1996122080"/>
                    </a:ext>
                  </a:extLst>
                </a:gridCol>
              </a:tblGrid>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NIST CSF</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ITAR</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CJIS</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IRS 1075</a:t>
                      </a: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927" marR="7927" marT="7927" marB="9512"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spTree>
    <p:extLst>
      <p:ext uri="{BB962C8B-B14F-4D97-AF65-F5344CB8AC3E}">
        <p14:creationId xmlns:p14="http://schemas.microsoft.com/office/powerpoint/2010/main" val="182940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99724c5135ae293be3a8991b37438206f5e9d"/>
</p:tagLst>
</file>

<file path=ppt/tags/tag2.xml><?xml version="1.0" encoding="utf-8"?>
<p:tagLst xmlns:a="http://schemas.openxmlformats.org/drawingml/2006/main" xmlns:r="http://schemas.openxmlformats.org/officeDocument/2006/relationships" xmlns:p="http://schemas.openxmlformats.org/presentationml/2006/main">
  <p:tag name="TIMING" val="|11.3|1.4|19.4|4.3|4.3"/>
</p:tagLst>
</file>

<file path=ppt/tags/tag3.xml><?xml version="1.0" encoding="utf-8"?>
<p:tagLst xmlns:a="http://schemas.openxmlformats.org/drawingml/2006/main" xmlns:r="http://schemas.openxmlformats.org/officeDocument/2006/relationships" xmlns:p="http://schemas.openxmlformats.org/presentationml/2006/main">
  <p:tag name="TIMING" val="|11.3|4.6|4|6.7|22.1|8.2|6|2.7|8.2"/>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 id="{34FE2015-F8B1-44E3-A306-576A238D5216}" vid="{D10C668E-BD7E-4CF4-8C8E-45108D42E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dcmitype/"/>
    <ds:schemaRef ds:uri="630a2e83-186a-4a0f-ab27-bee8a8096abc"/>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1928</Words>
  <Application>Microsoft Office PowerPoint</Application>
  <PresentationFormat>Benutzerdefiniert</PresentationFormat>
  <Paragraphs>411</Paragraphs>
  <Slides>31</Slides>
  <Notes>13</Notes>
  <HiddenSlides>4</HiddenSlides>
  <MMClips>0</MMClips>
  <ScaleCrop>false</ScaleCrop>
  <HeadingPairs>
    <vt:vector size="6" baseType="variant">
      <vt:variant>
        <vt:lpstr>Verwendete Schriftarten</vt:lpstr>
      </vt:variant>
      <vt:variant>
        <vt:i4>14</vt:i4>
      </vt:variant>
      <vt:variant>
        <vt:lpstr>Design</vt:lpstr>
      </vt:variant>
      <vt:variant>
        <vt:i4>3</vt:i4>
      </vt:variant>
      <vt:variant>
        <vt:lpstr>Folientitel</vt:lpstr>
      </vt:variant>
      <vt:variant>
        <vt:i4>31</vt:i4>
      </vt:variant>
    </vt:vector>
  </HeadingPairs>
  <TitlesOfParts>
    <vt:vector size="48" baseType="lpstr">
      <vt:lpstr>ＭＳ Ｐゴシック</vt:lpstr>
      <vt:lpstr>ＭＳ Ｐゴシック</vt:lpstr>
      <vt:lpstr>Arial</vt:lpstr>
      <vt:lpstr>Calibri</vt:lpstr>
      <vt:lpstr>Calibri Light</vt:lpstr>
      <vt:lpstr>Consolas</vt:lpstr>
      <vt:lpstr>Courier New</vt:lpstr>
      <vt:lpstr>Gill Sans</vt:lpstr>
      <vt:lpstr>Segoe UI</vt:lpstr>
      <vt:lpstr>Segoe UI Light</vt:lpstr>
      <vt:lpstr>Segoe UI Semibold</vt:lpstr>
      <vt:lpstr>Segoe UI Semilight</vt:lpstr>
      <vt:lpstr>Wingdings</vt:lpstr>
      <vt:lpstr>ヒラギノ角ゴ ProN W3</vt:lpstr>
      <vt:lpstr>WHITE TEMPLATE</vt:lpstr>
      <vt:lpstr>COLOR TEMPLATE</vt:lpstr>
      <vt:lpstr>Windows Azure</vt:lpstr>
      <vt:lpstr>Welcome and Overview</vt:lpstr>
      <vt:lpstr>LOCAL SUB INTRO (Optional)</vt:lpstr>
      <vt:lpstr>Course Goals</vt:lpstr>
      <vt:lpstr>Quick Introduction</vt:lpstr>
      <vt:lpstr>PowerPoint-Präsentation</vt:lpstr>
      <vt:lpstr>PowerPoint-Präsentation</vt:lpstr>
      <vt:lpstr>PowerPoint-Präsentation</vt:lpstr>
      <vt:lpstr>Azure Momentum</vt:lpstr>
      <vt:lpstr>PowerPoint-Präsentation</vt:lpstr>
      <vt:lpstr>PowerPoint-Präsentation</vt:lpstr>
      <vt:lpstr>PowerPoint-Präsentation</vt:lpstr>
      <vt:lpstr>Azure &amp; Office 365 2-Day DevCamp</vt:lpstr>
      <vt:lpstr>Course Agenda</vt:lpstr>
      <vt:lpstr>Hands on labs</vt:lpstr>
      <vt:lpstr>Day 1 – Detailed Agenda</vt:lpstr>
      <vt:lpstr>Day 2 – Detailed Agenda</vt:lpstr>
      <vt:lpstr>HOL Agenda</vt:lpstr>
      <vt:lpstr>Intro to Scenario</vt:lpstr>
      <vt:lpstr>Demo</vt:lpstr>
      <vt:lpstr>City Power &amp; Light Outage Incident Tracker</vt:lpstr>
      <vt:lpstr>Screenshots</vt:lpstr>
      <vt:lpstr>City Power &amp; Light App Architecture</vt:lpstr>
      <vt:lpstr>Components Covered in this Course</vt:lpstr>
      <vt:lpstr>Hands On Labs</vt:lpstr>
      <vt:lpstr>HOL 1: Setting up your developer environment</vt:lpstr>
      <vt:lpstr>HOL 2: Building modern cloud apps</vt:lpstr>
      <vt:lpstr>HOL 3: Identity with Azure AD and Office 365 APIs</vt:lpstr>
      <vt:lpstr>HOL 4: DevOps with Azure and VSTS</vt:lpstr>
      <vt:lpstr>HOL 5: Infrastructure as code with (ARM)</vt:lpstr>
      <vt:lpstr>HOL 6: Monitoring applications with App Insights  </vt:lpstr>
      <vt:lpstr>PowerPoint-Präsentation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Senaj Lelic</cp:lastModifiedBy>
  <cp:revision>84</cp:revision>
  <dcterms:created xsi:type="dcterms:W3CDTF">2016-10-04T22:06:48Z</dcterms:created>
  <dcterms:modified xsi:type="dcterms:W3CDTF">2017-07-12T13:23:04Z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